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743" r:id="rId3"/>
    <p:sldId id="490" r:id="rId4"/>
    <p:sldId id="875" r:id="rId5"/>
    <p:sldId id="550" r:id="rId6"/>
    <p:sldId id="302" r:id="rId7"/>
    <p:sldId id="974" r:id="rId8"/>
    <p:sldId id="987" r:id="rId9"/>
    <p:sldId id="988" r:id="rId10"/>
    <p:sldId id="984" r:id="rId11"/>
    <p:sldId id="999" r:id="rId12"/>
    <p:sldId id="831" r:id="rId13"/>
    <p:sldId id="973" r:id="rId14"/>
    <p:sldId id="1011" r:id="rId15"/>
    <p:sldId id="293" r:id="rId16"/>
    <p:sldId id="621" r:id="rId17"/>
    <p:sldId id="620" r:id="rId18"/>
    <p:sldId id="995" r:id="rId19"/>
    <p:sldId id="286" r:id="rId20"/>
    <p:sldId id="260" r:id="rId21"/>
    <p:sldId id="990" r:id="rId22"/>
    <p:sldId id="292" r:id="rId23"/>
    <p:sldId id="997" r:id="rId24"/>
    <p:sldId id="280" r:id="rId25"/>
    <p:sldId id="261" r:id="rId26"/>
    <p:sldId id="265" r:id="rId27"/>
    <p:sldId id="1010" r:id="rId28"/>
    <p:sldId id="277" r:id="rId29"/>
    <p:sldId id="1003" r:id="rId30"/>
    <p:sldId id="268" r:id="rId31"/>
    <p:sldId id="291" r:id="rId32"/>
    <p:sldId id="1004" r:id="rId33"/>
    <p:sldId id="290" r:id="rId34"/>
    <p:sldId id="1005" r:id="rId35"/>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490"/>
            <p14:sldId id="875"/>
          </p14:sldIdLst>
        </p14:section>
        <p14:section name="タイトルなしのセクション" id="{2222DC94-E039-4F92-8293-E592BEC64C49}">
          <p14:sldIdLst>
            <p14:sldId id="550"/>
            <p14:sldId id="302"/>
            <p14:sldId id="974"/>
            <p14:sldId id="987"/>
            <p14:sldId id="988"/>
            <p14:sldId id="984"/>
            <p14:sldId id="999"/>
            <p14:sldId id="831"/>
            <p14:sldId id="973"/>
            <p14:sldId id="1011"/>
            <p14:sldId id="293"/>
            <p14:sldId id="621"/>
            <p14:sldId id="620"/>
            <p14:sldId id="995"/>
            <p14:sldId id="286"/>
            <p14:sldId id="260"/>
            <p14:sldId id="990"/>
            <p14:sldId id="292"/>
            <p14:sldId id="997"/>
            <p14:sldId id="280"/>
            <p14:sldId id="261"/>
            <p14:sldId id="265"/>
            <p14:sldId id="1010"/>
            <p14:sldId id="277"/>
            <p14:sldId id="1003"/>
            <p14:sldId id="268"/>
            <p14:sldId id="291"/>
            <p14:sldId id="1004"/>
            <p14:sldId id="290"/>
            <p14:sldId id="1005"/>
          </p14:sldIdLst>
        </p14:section>
      </p14:sectionLst>
    </p:ex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96344" autoAdjust="0"/>
  </p:normalViewPr>
  <p:slideViewPr>
    <p:cSldViewPr snapToGrid="0" showGuides="1">
      <p:cViewPr varScale="1">
        <p:scale>
          <a:sx n="103" d="100"/>
          <a:sy n="103" d="100"/>
        </p:scale>
        <p:origin x="132" y="168"/>
      </p:cViewPr>
      <p:guideLst>
        <p:guide orient="horz" pos="2160"/>
        <p:guide pos="3817"/>
      </p:guideLst>
    </p:cSldViewPr>
  </p:slideViewPr>
  <p:notesTextViewPr>
    <p:cViewPr>
      <p:scale>
        <a:sx n="1" d="1"/>
        <a:sy n="1" d="1"/>
      </p:scale>
      <p:origin x="0" y="0"/>
    </p:cViewPr>
  </p:notesTextViewPr>
  <p:sorterViewPr>
    <p:cViewPr varScale="1">
      <p:scale>
        <a:sx n="100" d="100"/>
        <a:sy n="100" d="100"/>
      </p:scale>
      <p:origin x="0" y="-177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2023/7/26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7116BA-13CA-4900-9F85-25916A90C733}" type="slidenum">
              <a:rPr kumimoji="1" lang="ja-JP" altLang="en-US" smtClean="0"/>
              <a:t>10</a:t>
            </a:fld>
            <a:endParaRPr kumimoji="1" lang="ja-JP" altLang="en-US"/>
          </a:p>
        </p:txBody>
      </p:sp>
    </p:spTree>
    <p:extLst>
      <p:ext uri="{BB962C8B-B14F-4D97-AF65-F5344CB8AC3E}">
        <p14:creationId xmlns:p14="http://schemas.microsoft.com/office/powerpoint/2010/main" val="288247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11</a:t>
            </a:fld>
            <a:endParaRPr kumimoji="1" lang="ja-JP" altLang="en-US"/>
          </a:p>
        </p:txBody>
      </p:sp>
    </p:spTree>
    <p:extLst>
      <p:ext uri="{BB962C8B-B14F-4D97-AF65-F5344CB8AC3E}">
        <p14:creationId xmlns:p14="http://schemas.microsoft.com/office/powerpoint/2010/main" val="133012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16</a:t>
            </a:fld>
            <a:endParaRPr kumimoji="1" lang="ja-JP" altLang="en-US"/>
          </a:p>
        </p:txBody>
      </p:sp>
    </p:spTree>
    <p:extLst>
      <p:ext uri="{BB962C8B-B14F-4D97-AF65-F5344CB8AC3E}">
        <p14:creationId xmlns:p14="http://schemas.microsoft.com/office/powerpoint/2010/main" val="2550104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17</a:t>
            </a:fld>
            <a:endParaRPr kumimoji="1" lang="ja-JP" altLang="en-US"/>
          </a:p>
        </p:txBody>
      </p:sp>
    </p:spTree>
    <p:extLst>
      <p:ext uri="{BB962C8B-B14F-4D97-AF65-F5344CB8AC3E}">
        <p14:creationId xmlns:p14="http://schemas.microsoft.com/office/powerpoint/2010/main" val="1057869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18</a:t>
            </a:fld>
            <a:endParaRPr kumimoji="1" lang="ja-JP" altLang="en-US"/>
          </a:p>
        </p:txBody>
      </p:sp>
    </p:spTree>
    <p:extLst>
      <p:ext uri="{BB962C8B-B14F-4D97-AF65-F5344CB8AC3E}">
        <p14:creationId xmlns:p14="http://schemas.microsoft.com/office/powerpoint/2010/main" val="3511348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66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65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2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916BB1-77DE-4294-0334-483837B8162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869F964-E8A7-6D85-A7B6-376EBF5157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97D4A9F-8E27-6319-7B3A-0EFDD5245028}"/>
              </a:ext>
            </a:extLst>
          </p:cNvPr>
          <p:cNvSpPr>
            <a:spLocks noGrp="1"/>
          </p:cNvSpPr>
          <p:nvPr>
            <p:ph type="dt" sz="half" idx="10"/>
          </p:nvPr>
        </p:nvSpPr>
        <p:spPr/>
        <p:txBody>
          <a:bodyPr/>
          <a:lstStyle/>
          <a:p>
            <a:fld id="{1DD232CA-0F26-437D-B5DA-925C0AE95207}" type="datetimeFigureOut">
              <a:rPr kumimoji="1" lang="ja-JP" altLang="en-US" smtClean="0"/>
              <a:t>2023/7/26</a:t>
            </a:fld>
            <a:endParaRPr kumimoji="1" lang="ja-JP" altLang="en-US"/>
          </a:p>
        </p:txBody>
      </p:sp>
      <p:sp>
        <p:nvSpPr>
          <p:cNvPr id="5" name="フッター プレースホルダー 4">
            <a:extLst>
              <a:ext uri="{FF2B5EF4-FFF2-40B4-BE49-F238E27FC236}">
                <a16:creationId xmlns:a16="http://schemas.microsoft.com/office/drawing/2014/main" id="{34F4EB26-8DF6-DDA0-8812-41A8976E6B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D4D5A31-4812-34E4-BF19-A296F62E2909}"/>
              </a:ext>
            </a:extLst>
          </p:cNvPr>
          <p:cNvSpPr>
            <a:spLocks noGrp="1"/>
          </p:cNvSpPr>
          <p:nvPr>
            <p:ph type="sldNum" sz="quarter" idx="12"/>
          </p:nvPr>
        </p:nvSpPr>
        <p:spPr/>
        <p:txBody>
          <a:bodyPr/>
          <a:lstStyle/>
          <a:p>
            <a:fld id="{4DBD2783-95EC-483D-A0BC-1864A25C62BF}" type="slidenum">
              <a:rPr kumimoji="1" lang="ja-JP" altLang="en-US" smtClean="0"/>
              <a:t>‹#›</a:t>
            </a:fld>
            <a:endParaRPr kumimoji="1" lang="ja-JP" altLang="en-US"/>
          </a:p>
        </p:txBody>
      </p:sp>
    </p:spTree>
    <p:extLst>
      <p:ext uri="{BB962C8B-B14F-4D97-AF65-F5344CB8AC3E}">
        <p14:creationId xmlns:p14="http://schemas.microsoft.com/office/powerpoint/2010/main" val="1476191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7.jpe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1.jpeg"/><Relationship Id="rId11" Type="http://schemas.openxmlformats.org/officeDocument/2006/relationships/image" Target="../media/image26.jpeg"/><Relationship Id="rId5" Type="http://schemas.openxmlformats.org/officeDocument/2006/relationships/image" Target="../media/image30.jpeg"/><Relationship Id="rId15" Type="http://schemas.openxmlformats.org/officeDocument/2006/relationships/image" Target="../media/image39.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8.jpeg"/></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5.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0.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16.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5.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5.jpeg"/><Relationship Id="rId5" Type="http://schemas.openxmlformats.org/officeDocument/2006/relationships/image" Target="../media/image64.jpeg"/><Relationship Id="rId4" Type="http://schemas.openxmlformats.org/officeDocument/2006/relationships/image" Target="../media/image63.jpe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8.jpeg"/><Relationship Id="rId4" Type="http://schemas.openxmlformats.org/officeDocument/2006/relationships/image" Target="../media/image67.jpeg"/></Relationships>
</file>

<file path=ppt/slides/_rels/slide19.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7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5.xml"/><Relationship Id="rId4" Type="http://schemas.openxmlformats.org/officeDocument/2006/relationships/image" Target="../media/image74.jpe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jpeg"/></Relationships>
</file>

<file path=ppt/slides/_rels/slide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jpeg"/></Relationships>
</file>

<file path=ppt/slides/_rels/slide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5.xml"/><Relationship Id="rId4" Type="http://schemas.openxmlformats.org/officeDocument/2006/relationships/image" Target="../media/image92.jpeg"/></Relationships>
</file>

<file path=ppt/slides/_rels/slide2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5.xml"/><Relationship Id="rId4" Type="http://schemas.openxmlformats.org/officeDocument/2006/relationships/image" Target="../media/image95.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5.xml"/><Relationship Id="rId5" Type="http://schemas.openxmlformats.org/officeDocument/2006/relationships/image" Target="../media/image99.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hyperlink" Target="https://www.jstage.jst.go.jp/article/jjhg/65/2/65_107/_pdf/-char/ja" TargetMode="External"/><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1999"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508126"/>
              <a:ext cx="8999537" cy="2519529"/>
            </a:xfrm>
            <a:prstGeom prst="rect">
              <a:avLst/>
            </a:prstGeom>
            <a:grpFill/>
            <a:effectLst/>
          </p:spPr>
          <p:txBody>
            <a:bodyPr wrap="square" rtlCol="0">
              <a:spAutoFit/>
            </a:bodyPr>
            <a:lstStyle/>
            <a:p>
              <a:pPr algn="ct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第</a:t>
              </a:r>
              <a:r>
                <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rPr>
                <a:t>15</a:t>
              </a: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回</a:t>
              </a:r>
              <a:endPar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endParaRPr>
            </a:p>
            <a:p>
              <a:pPr algn="ctr"/>
              <a:r>
                <a:rPr lang="ja-JP" altLang="en-US" sz="8000" b="1" dirty="0">
                  <a:solidFill>
                    <a:schemeClr val="bg2"/>
                  </a:solidFill>
                  <a:latin typeface="BIZ UDP明朝 Medium" panose="02020500000000000000" pitchFamily="18" charset="-128"/>
                  <a:ea typeface="BIZ UDP明朝 Medium" panose="02020500000000000000" pitchFamily="18" charset="-128"/>
                </a:rPr>
                <a:t>旧三井物産と南満州鉄道</a:t>
              </a:r>
              <a:endParaRPr lang="en-US" altLang="ja-JP" sz="8000" b="1" dirty="0">
                <a:solidFill>
                  <a:schemeClr val="bg2"/>
                </a:solidFill>
                <a:latin typeface="BIZ UDP明朝 Medium" panose="02020500000000000000" pitchFamily="18" charset="-128"/>
                <a:ea typeface="BIZ UDP明朝 Medium" panose="02020500000000000000" pitchFamily="18" charset="-128"/>
              </a:endParaRPr>
            </a:p>
            <a:p>
              <a:pPr algn="ctr"/>
              <a:endParaRPr lang="en-US" altLang="ja-JP" sz="2032" b="1" dirty="0">
                <a:solidFill>
                  <a:schemeClr val="bg1"/>
                </a:solidFill>
                <a:latin typeface="BIZ UDP明朝 Medium" panose="02020500000000000000" pitchFamily="18" charset="-128"/>
                <a:ea typeface="BIZ UDP明朝 Medium" panose="02020500000000000000" pitchFamily="18" charset="-128"/>
              </a:endParaRPr>
            </a:p>
            <a:p>
              <a:pPr algn="ctr"/>
              <a:r>
                <a:rPr lang="ja-JP" altLang="en-US"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～調査部を持った組織の盛衰～</a:t>
              </a:r>
              <a:endParaRPr lang="ja-JP" altLang="en-US" sz="5079" dirty="0">
                <a:ln w="19050">
                  <a:solidFill>
                    <a:schemeClr val="bg1">
                      <a:lumMod val="95000"/>
                    </a:schemeClr>
                  </a:solidFill>
                </a:ln>
                <a:solidFill>
                  <a:schemeClr val="accent2">
                    <a:lumMod val="20000"/>
                    <a:lumOff val="80000"/>
                  </a:schemeClr>
                </a:solidFill>
                <a:effectLst>
                  <a:outerShdw blurRad="38100" dist="38100" dir="2700000" algn="tl">
                    <a:srgbClr val="000000">
                      <a:alpha val="43137"/>
                    </a:srgbClr>
                  </a:outerShdw>
                </a:effectLst>
                <a:latin typeface="UD Digi Kyokasho NK-B" panose="02020700000000000000" pitchFamily="18" charset="-128"/>
                <a:ea typeface="UD Digi Kyokasho NK-B" panose="02020700000000000000" pitchFamily="18"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250550"/>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三井の中国事業の基は「辛亥革命」にあり</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41B16B7-29FB-20E6-4183-B114C23E2B99}"/>
              </a:ext>
            </a:extLst>
          </p:cNvPr>
          <p:cNvSpPr txBox="1"/>
          <p:nvPr/>
        </p:nvSpPr>
        <p:spPr>
          <a:xfrm>
            <a:off x="1670537" y="3205574"/>
            <a:ext cx="3212123" cy="830997"/>
          </a:xfrm>
          <a:prstGeom prst="rect">
            <a:avLst/>
          </a:prstGeom>
          <a:noFill/>
        </p:spPr>
        <p:txBody>
          <a:bodyPr wrap="square" rtlCol="0">
            <a:spAutoFit/>
          </a:bodyPr>
          <a:lstStyle/>
          <a:p>
            <a:pPr algn="ctr"/>
            <a:r>
              <a:rPr lang="ja-JP" altLang="en-US" sz="4800" dirty="0">
                <a:latin typeface="BIZ UDPゴシック" panose="020B0400000000000000" pitchFamily="50" charset="-128"/>
                <a:ea typeface="BIZ UDPゴシック" panose="020B0400000000000000" pitchFamily="50" charset="-128"/>
              </a:rPr>
              <a:t>清朝政府</a:t>
            </a:r>
            <a:endParaRPr kumimoji="1" lang="ja-JP" altLang="en-US" sz="48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461AF637-7150-1AAA-AFF5-AEC70E1FAE42}"/>
              </a:ext>
            </a:extLst>
          </p:cNvPr>
          <p:cNvSpPr txBox="1"/>
          <p:nvPr/>
        </p:nvSpPr>
        <p:spPr>
          <a:xfrm>
            <a:off x="7370883" y="3135594"/>
            <a:ext cx="2209801" cy="830997"/>
          </a:xfrm>
          <a:prstGeom prst="rect">
            <a:avLst/>
          </a:prstGeom>
          <a:noFill/>
        </p:spPr>
        <p:txBody>
          <a:bodyPr wrap="square" rtlCol="0">
            <a:spAutoFit/>
          </a:bodyPr>
          <a:lstStyle/>
          <a:p>
            <a:pPr algn="ctr"/>
            <a:r>
              <a:rPr kumimoji="1" lang="ja-JP" altLang="en-US" sz="4800" dirty="0">
                <a:latin typeface="BIZ UDPゴシック" panose="020B0400000000000000" pitchFamily="50" charset="-128"/>
                <a:ea typeface="BIZ UDPゴシック" panose="020B0400000000000000" pitchFamily="50" charset="-128"/>
              </a:rPr>
              <a:t>革命党</a:t>
            </a:r>
          </a:p>
        </p:txBody>
      </p:sp>
      <p:sp>
        <p:nvSpPr>
          <p:cNvPr id="8" name="テキスト ボックス 7">
            <a:extLst>
              <a:ext uri="{FF2B5EF4-FFF2-40B4-BE49-F238E27FC236}">
                <a16:creationId xmlns:a16="http://schemas.microsoft.com/office/drawing/2014/main" id="{E5731C56-405D-24F7-33E2-3DF5402CD0D4}"/>
              </a:ext>
            </a:extLst>
          </p:cNvPr>
          <p:cNvSpPr txBox="1"/>
          <p:nvPr/>
        </p:nvSpPr>
        <p:spPr>
          <a:xfrm>
            <a:off x="7297615" y="2479477"/>
            <a:ext cx="2356338" cy="707886"/>
          </a:xfrm>
          <a:prstGeom prst="rect">
            <a:avLst/>
          </a:prstGeom>
          <a:noFill/>
        </p:spPr>
        <p:txBody>
          <a:bodyPr wrap="square">
            <a:spAutoFit/>
          </a:bodyPr>
          <a:lstStyle/>
          <a:p>
            <a:pPr algn="ctr"/>
            <a:r>
              <a:rPr lang="ja-JP" altLang="en-US" sz="2000" b="0" i="0" dirty="0">
                <a:solidFill>
                  <a:srgbClr val="222222"/>
                </a:solidFill>
                <a:effectLst/>
                <a:latin typeface="Helvetica" panose="020B0604020202020204" pitchFamily="34" charset="0"/>
              </a:rPr>
              <a:t>漢冶萍公司借款</a:t>
            </a:r>
            <a:endParaRPr lang="en-US" altLang="ja-JP" sz="2000" b="0" i="0" dirty="0">
              <a:solidFill>
                <a:srgbClr val="222222"/>
              </a:solidFill>
              <a:effectLst/>
              <a:latin typeface="Helvetica" panose="020B0604020202020204" pitchFamily="34" charset="0"/>
            </a:endParaRPr>
          </a:p>
          <a:p>
            <a:pPr algn="ctr"/>
            <a:r>
              <a:rPr lang="ja-JP" altLang="en-US" sz="2000" b="0" i="0" dirty="0">
                <a:solidFill>
                  <a:srgbClr val="222222"/>
                </a:solidFill>
                <a:effectLst/>
                <a:latin typeface="Helvetica" panose="020B0604020202020204" pitchFamily="34" charset="0"/>
              </a:rPr>
              <a:t>満州租借計画借款</a:t>
            </a:r>
            <a:endParaRPr lang="ja-JP" altLang="en-US" sz="2000" dirty="0"/>
          </a:p>
        </p:txBody>
      </p:sp>
      <p:pic>
        <p:nvPicPr>
          <p:cNvPr id="3074" name="Picture 2" descr="郵便学者・内藤陽介のブログ 英雄／テロリスト図鑑：孫文">
            <a:extLst>
              <a:ext uri="{FF2B5EF4-FFF2-40B4-BE49-F238E27FC236}">
                <a16:creationId xmlns:a16="http://schemas.microsoft.com/office/drawing/2014/main" id="{787C9250-7BA0-96F4-0D0B-5AE51F0C2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2658" y="3958797"/>
            <a:ext cx="1712443" cy="2274051"/>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8B09FE5-2E6B-42A3-8AFC-C9A505B993ED}"/>
              </a:ext>
            </a:extLst>
          </p:cNvPr>
          <p:cNvSpPr txBox="1"/>
          <p:nvPr/>
        </p:nvSpPr>
        <p:spPr>
          <a:xfrm>
            <a:off x="4982547" y="1189172"/>
            <a:ext cx="2202024" cy="646331"/>
          </a:xfrm>
          <a:prstGeom prst="rect">
            <a:avLst/>
          </a:prstGeom>
          <a:noFill/>
        </p:spPr>
        <p:txBody>
          <a:bodyPr wrap="square" rtlCol="0">
            <a:spAutoFit/>
          </a:bodyPr>
          <a:lstStyle/>
          <a:p>
            <a:pPr algn="ctr"/>
            <a:r>
              <a:rPr kumimoji="1" lang="ja-JP" altLang="en-US" sz="3600" dirty="0">
                <a:latin typeface="BIZ UDPゴシック" panose="020B0400000000000000" pitchFamily="50" charset="-128"/>
                <a:ea typeface="BIZ UDPゴシック" panose="020B0400000000000000" pitchFamily="50" charset="-128"/>
              </a:rPr>
              <a:t>三井物産</a:t>
            </a:r>
          </a:p>
        </p:txBody>
      </p:sp>
      <p:pic>
        <p:nvPicPr>
          <p:cNvPr id="3076" name="Picture 4" descr="光緒帝：4歲即位38歲暴斃，結果專家用其一根頭髮確定暴斃真相 - 每日頭條">
            <a:extLst>
              <a:ext uri="{FF2B5EF4-FFF2-40B4-BE49-F238E27FC236}">
                <a16:creationId xmlns:a16="http://schemas.microsoft.com/office/drawing/2014/main" id="{A58E3388-8AA8-454E-052E-FD177FA54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537" y="4048592"/>
            <a:ext cx="2432540" cy="193987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コネクタ: カギ線 10">
            <a:extLst>
              <a:ext uri="{FF2B5EF4-FFF2-40B4-BE49-F238E27FC236}">
                <a16:creationId xmlns:a16="http://schemas.microsoft.com/office/drawing/2014/main" id="{DDF81479-B9ED-21AB-8882-A52EA224C9BC}"/>
              </a:ext>
            </a:extLst>
          </p:cNvPr>
          <p:cNvCxnSpPr>
            <a:cxnSpLocks/>
            <a:stCxn id="9" idx="1"/>
            <a:endCxn id="5" idx="0"/>
          </p:cNvCxnSpPr>
          <p:nvPr/>
        </p:nvCxnSpPr>
        <p:spPr>
          <a:xfrm rot="10800000" flipV="1">
            <a:off x="3276599" y="1512338"/>
            <a:ext cx="1705948" cy="1693236"/>
          </a:xfrm>
          <a:prstGeom prst="bentConnector2">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78857CAA-AC92-E156-9DC0-012C07B45890}"/>
              </a:ext>
            </a:extLst>
          </p:cNvPr>
          <p:cNvCxnSpPr>
            <a:cxnSpLocks/>
            <a:stCxn id="9" idx="3"/>
            <a:endCxn id="8" idx="0"/>
          </p:cNvCxnSpPr>
          <p:nvPr/>
        </p:nvCxnSpPr>
        <p:spPr>
          <a:xfrm>
            <a:off x="7184571" y="1512338"/>
            <a:ext cx="1291213" cy="967139"/>
          </a:xfrm>
          <a:prstGeom prst="bentConnector2">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2B857A0-2E96-4EB4-DD12-AC2188A7FF3C}"/>
              </a:ext>
            </a:extLst>
          </p:cNvPr>
          <p:cNvSpPr txBox="1"/>
          <p:nvPr/>
        </p:nvSpPr>
        <p:spPr>
          <a:xfrm>
            <a:off x="2863361" y="5960769"/>
            <a:ext cx="923192" cy="369332"/>
          </a:xfrm>
          <a:prstGeom prst="rect">
            <a:avLst/>
          </a:prstGeom>
          <a:noFill/>
        </p:spPr>
        <p:txBody>
          <a:bodyPr wrap="square" rtlCol="0">
            <a:spAutoFit/>
          </a:bodyPr>
          <a:lstStyle/>
          <a:p>
            <a:r>
              <a:rPr kumimoji="1" lang="ja-JP" altLang="en-US" dirty="0"/>
              <a:t>光緒帝</a:t>
            </a:r>
          </a:p>
        </p:txBody>
      </p:sp>
      <p:sp>
        <p:nvSpPr>
          <p:cNvPr id="16" name="テキスト ボックス 15">
            <a:extLst>
              <a:ext uri="{FF2B5EF4-FFF2-40B4-BE49-F238E27FC236}">
                <a16:creationId xmlns:a16="http://schemas.microsoft.com/office/drawing/2014/main" id="{7D713254-EB8D-47B6-8471-BC207F8B4C71}"/>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テキスト ボックス 2">
            <a:extLst>
              <a:ext uri="{FF2B5EF4-FFF2-40B4-BE49-F238E27FC236}">
                <a16:creationId xmlns:a16="http://schemas.microsoft.com/office/drawing/2014/main" id="{FCC6CA28-FCCB-45F5-B535-C845EA4A82AC}"/>
              </a:ext>
            </a:extLst>
          </p:cNvPr>
          <p:cNvSpPr txBox="1"/>
          <p:nvPr/>
        </p:nvSpPr>
        <p:spPr>
          <a:xfrm>
            <a:off x="9415101" y="4861494"/>
            <a:ext cx="914400"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孫文</a:t>
            </a:r>
          </a:p>
        </p:txBody>
      </p:sp>
    </p:spTree>
    <p:extLst>
      <p:ext uri="{BB962C8B-B14F-4D97-AF65-F5344CB8AC3E}">
        <p14:creationId xmlns:p14="http://schemas.microsoft.com/office/powerpoint/2010/main" val="1369116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孫文と宋一族</a:t>
            </a: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1026" name="Picture 2" descr="蔣介石 - Wikipedia">
            <a:extLst>
              <a:ext uri="{FF2B5EF4-FFF2-40B4-BE49-F238E27FC236}">
                <a16:creationId xmlns:a16="http://schemas.microsoft.com/office/drawing/2014/main" id="{684E65B5-9F57-4419-94C0-0DC442728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176" y="4228454"/>
            <a:ext cx="1351550" cy="1892170"/>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9AA44017-5257-4C9E-B12C-F4C7065AD08C}"/>
              </a:ext>
            </a:extLst>
          </p:cNvPr>
          <p:cNvSpPr txBox="1"/>
          <p:nvPr/>
        </p:nvSpPr>
        <p:spPr>
          <a:xfrm>
            <a:off x="6745488" y="6088770"/>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蒋介石</a:t>
            </a:r>
          </a:p>
        </p:txBody>
      </p:sp>
      <p:pic>
        <p:nvPicPr>
          <p:cNvPr id="1030" name="Picture 6">
            <a:extLst>
              <a:ext uri="{FF2B5EF4-FFF2-40B4-BE49-F238E27FC236}">
                <a16:creationId xmlns:a16="http://schemas.microsoft.com/office/drawing/2014/main" id="{36A239DF-4006-4306-BB4E-9CE796E31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016" y="1714313"/>
            <a:ext cx="1407710" cy="1957997"/>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a:extLst>
              <a:ext uri="{FF2B5EF4-FFF2-40B4-BE49-F238E27FC236}">
                <a16:creationId xmlns:a16="http://schemas.microsoft.com/office/drawing/2014/main" id="{AD47B07D-1224-4918-A5DF-A736B014B98C}"/>
              </a:ext>
            </a:extLst>
          </p:cNvPr>
          <p:cNvSpPr txBox="1"/>
          <p:nvPr/>
        </p:nvSpPr>
        <p:spPr>
          <a:xfrm>
            <a:off x="3780302" y="1375759"/>
            <a:ext cx="1122006"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宋靄齢</a:t>
            </a:r>
          </a:p>
        </p:txBody>
      </p:sp>
      <p:sp>
        <p:nvSpPr>
          <p:cNvPr id="38" name="テキスト ボックス 37">
            <a:extLst>
              <a:ext uri="{FF2B5EF4-FFF2-40B4-BE49-F238E27FC236}">
                <a16:creationId xmlns:a16="http://schemas.microsoft.com/office/drawing/2014/main" id="{3A4A29A8-A8AD-41B4-9049-9AA8D5232D6A}"/>
              </a:ext>
            </a:extLst>
          </p:cNvPr>
          <p:cNvSpPr txBox="1"/>
          <p:nvPr/>
        </p:nvSpPr>
        <p:spPr>
          <a:xfrm>
            <a:off x="6586868" y="1395496"/>
            <a:ext cx="1122006"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宋美齢</a:t>
            </a:r>
          </a:p>
        </p:txBody>
      </p:sp>
      <p:pic>
        <p:nvPicPr>
          <p:cNvPr id="1032" name="Picture 8">
            <a:extLst>
              <a:ext uri="{FF2B5EF4-FFF2-40B4-BE49-F238E27FC236}">
                <a16:creationId xmlns:a16="http://schemas.microsoft.com/office/drawing/2014/main" id="{0D7A4838-8DA1-49A9-9442-905F14968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0302" y="1714313"/>
            <a:ext cx="1148208" cy="19579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宋慶齢 - Wikipedia">
            <a:extLst>
              <a:ext uri="{FF2B5EF4-FFF2-40B4-BE49-F238E27FC236}">
                <a16:creationId xmlns:a16="http://schemas.microsoft.com/office/drawing/2014/main" id="{4EF78E49-EB0B-465D-B25D-1F17D2FB5B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4297" y="1714314"/>
            <a:ext cx="1283932" cy="1957996"/>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39">
            <a:extLst>
              <a:ext uri="{FF2B5EF4-FFF2-40B4-BE49-F238E27FC236}">
                <a16:creationId xmlns:a16="http://schemas.microsoft.com/office/drawing/2014/main" id="{83F0AF34-977D-429A-9B03-18920330FAD1}"/>
              </a:ext>
            </a:extLst>
          </p:cNvPr>
          <p:cNvSpPr txBox="1"/>
          <p:nvPr/>
        </p:nvSpPr>
        <p:spPr>
          <a:xfrm>
            <a:off x="5034017" y="1377817"/>
            <a:ext cx="1122006"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宋慶齢</a:t>
            </a:r>
          </a:p>
        </p:txBody>
      </p:sp>
      <p:pic>
        <p:nvPicPr>
          <p:cNvPr id="1036" name="Picture 12">
            <a:extLst>
              <a:ext uri="{FF2B5EF4-FFF2-40B4-BE49-F238E27FC236}">
                <a16:creationId xmlns:a16="http://schemas.microsoft.com/office/drawing/2014/main" id="{CE8D34D6-E697-48EA-97A8-4A77D461BE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0315" y="1714313"/>
            <a:ext cx="1376716" cy="1957996"/>
          </a:xfrm>
          <a:prstGeom prst="rect">
            <a:avLst/>
          </a:prstGeom>
          <a:noFill/>
          <a:extLst>
            <a:ext uri="{909E8E84-426E-40DD-AFC4-6F175D3DCCD1}">
              <a14:hiddenFill xmlns:a14="http://schemas.microsoft.com/office/drawing/2010/main">
                <a:solidFill>
                  <a:srgbClr val="FFFFFF"/>
                </a:solidFill>
              </a14:hiddenFill>
            </a:ext>
          </a:extLst>
        </p:spPr>
      </p:pic>
      <p:sp>
        <p:nvSpPr>
          <p:cNvPr id="41" name="テキスト ボックス 40">
            <a:extLst>
              <a:ext uri="{FF2B5EF4-FFF2-40B4-BE49-F238E27FC236}">
                <a16:creationId xmlns:a16="http://schemas.microsoft.com/office/drawing/2014/main" id="{903512B9-B93C-498D-81A0-5B0C350D177D}"/>
              </a:ext>
            </a:extLst>
          </p:cNvPr>
          <p:cNvSpPr txBox="1"/>
          <p:nvPr/>
        </p:nvSpPr>
        <p:spPr>
          <a:xfrm>
            <a:off x="8155306" y="1387220"/>
            <a:ext cx="1122006"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宋子文</a:t>
            </a:r>
          </a:p>
        </p:txBody>
      </p:sp>
      <p:sp>
        <p:nvSpPr>
          <p:cNvPr id="42" name="テキスト ボックス 41">
            <a:extLst>
              <a:ext uri="{FF2B5EF4-FFF2-40B4-BE49-F238E27FC236}">
                <a16:creationId xmlns:a16="http://schemas.microsoft.com/office/drawing/2014/main" id="{E65554A6-1922-4971-809C-63EB5123B5D8}"/>
              </a:ext>
            </a:extLst>
          </p:cNvPr>
          <p:cNvSpPr txBox="1"/>
          <p:nvPr/>
        </p:nvSpPr>
        <p:spPr>
          <a:xfrm>
            <a:off x="5044297" y="1073396"/>
            <a:ext cx="1283932"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宋家三姉妹</a:t>
            </a:r>
          </a:p>
        </p:txBody>
      </p:sp>
      <p:pic>
        <p:nvPicPr>
          <p:cNvPr id="1038" name="Picture 14">
            <a:extLst>
              <a:ext uri="{FF2B5EF4-FFF2-40B4-BE49-F238E27FC236}">
                <a16:creationId xmlns:a16="http://schemas.microsoft.com/office/drawing/2014/main" id="{8F07830B-E2E2-40E8-A74E-A95712C153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1124" y="1725775"/>
            <a:ext cx="1239238" cy="1957996"/>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63B75223-75FF-448F-A5AE-6CD3B76B7037}"/>
              </a:ext>
            </a:extLst>
          </p:cNvPr>
          <p:cNvSpPr txBox="1"/>
          <p:nvPr/>
        </p:nvSpPr>
        <p:spPr>
          <a:xfrm>
            <a:off x="1909740" y="1395496"/>
            <a:ext cx="1122006"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孔</a:t>
            </a:r>
            <a:r>
              <a:rPr lang="ja-JP" altLang="en-US" sz="1600" i="0" dirty="0">
                <a:solidFill>
                  <a:srgbClr val="202122"/>
                </a:solidFill>
                <a:effectLst/>
                <a:latin typeface="BIZ UDPゴシック" panose="020B0400000000000000" pitchFamily="50" charset="-128"/>
                <a:ea typeface="BIZ UDPゴシック" panose="020B0400000000000000" pitchFamily="50" charset="-128"/>
              </a:rPr>
              <a:t>祥熙</a:t>
            </a:r>
            <a:endParaRPr lang="en-US" altLang="ja-JP" sz="1600" dirty="0">
              <a:latin typeface="BIZ UDPゴシック" panose="020B0400000000000000" pitchFamily="50" charset="-128"/>
              <a:ea typeface="BIZ UDPゴシック" panose="020B0400000000000000" pitchFamily="50" charset="-128"/>
            </a:endParaRPr>
          </a:p>
        </p:txBody>
      </p:sp>
      <p:pic>
        <p:nvPicPr>
          <p:cNvPr id="1040" name="Picture 16" descr="論語』とは？孔子の名言・言行録集, 中心理念の「仁」と「恕」などもまとめて解説 – モノコト・感性研Ｑ所">
            <a:extLst>
              <a:ext uri="{FF2B5EF4-FFF2-40B4-BE49-F238E27FC236}">
                <a16:creationId xmlns:a16="http://schemas.microsoft.com/office/drawing/2014/main" id="{FBB80F52-C96E-4046-9FB2-88DD9FC583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647" y="143788"/>
            <a:ext cx="1401248" cy="140124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コネクタ: カギ線 8">
            <a:extLst>
              <a:ext uri="{FF2B5EF4-FFF2-40B4-BE49-F238E27FC236}">
                <a16:creationId xmlns:a16="http://schemas.microsoft.com/office/drawing/2014/main" id="{703DFB0F-6BCB-4CA6-BE68-5838ED5FBCAA}"/>
              </a:ext>
            </a:extLst>
          </p:cNvPr>
          <p:cNvCxnSpPr>
            <a:stCxn id="1040" idx="2"/>
            <a:endCxn id="1038" idx="1"/>
          </p:cNvCxnSpPr>
          <p:nvPr/>
        </p:nvCxnSpPr>
        <p:spPr>
          <a:xfrm rot="16200000" flipH="1">
            <a:off x="734829" y="1588477"/>
            <a:ext cx="1159737" cy="10728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AC3B9BAB-326D-4039-BA45-680ECBC5CAE5}"/>
              </a:ext>
            </a:extLst>
          </p:cNvPr>
          <p:cNvSpPr txBox="1"/>
          <p:nvPr/>
        </p:nvSpPr>
        <p:spPr>
          <a:xfrm>
            <a:off x="455255" y="1545034"/>
            <a:ext cx="691161" cy="338554"/>
          </a:xfrm>
          <a:prstGeom prst="rect">
            <a:avLst/>
          </a:prstGeom>
          <a:solidFill>
            <a:schemeClr val="bg1"/>
          </a:solid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孔子</a:t>
            </a:r>
            <a:endParaRPr lang="en-US" altLang="ja-JP" sz="16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168BAB6C-6977-4846-B472-24F976E3CD8C}"/>
              </a:ext>
            </a:extLst>
          </p:cNvPr>
          <p:cNvSpPr txBox="1"/>
          <p:nvPr/>
        </p:nvSpPr>
        <p:spPr>
          <a:xfrm>
            <a:off x="1839696" y="3634985"/>
            <a:ext cx="1307204"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南京国民政府</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財政部長</a:t>
            </a:r>
          </a:p>
        </p:txBody>
      </p:sp>
      <p:pic>
        <p:nvPicPr>
          <p:cNvPr id="1042" name="Picture 18">
            <a:extLst>
              <a:ext uri="{FF2B5EF4-FFF2-40B4-BE49-F238E27FC236}">
                <a16:creationId xmlns:a16="http://schemas.microsoft.com/office/drawing/2014/main" id="{844CFA17-B102-450E-BBB9-D1CE24F26D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21422" y="202831"/>
            <a:ext cx="1574498" cy="2490480"/>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B67659F-F06B-4884-B51C-4BE4546280B3}"/>
              </a:ext>
            </a:extLst>
          </p:cNvPr>
          <p:cNvSpPr txBox="1"/>
          <p:nvPr/>
        </p:nvSpPr>
        <p:spPr>
          <a:xfrm>
            <a:off x="8322905" y="169128"/>
            <a:ext cx="2155609" cy="523220"/>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宋嘉澍</a:t>
            </a:r>
            <a:r>
              <a:rPr lang="en-US" altLang="ja-JP" sz="1400" dirty="0">
                <a:latin typeface="BIZ UDPゴシック" panose="020B0400000000000000" pitchFamily="50" charset="-128"/>
                <a:ea typeface="BIZ UDPゴシック" panose="020B0400000000000000" pitchFamily="50" charset="-128"/>
              </a:rPr>
              <a:t>(</a:t>
            </a:r>
            <a:r>
              <a:rPr lang="ja-JP" altLang="en-US" sz="1400" dirty="0">
                <a:latin typeface="BIZ UDPゴシック" panose="020B0400000000000000" pitchFamily="50" charset="-128"/>
                <a:ea typeface="BIZ UDPゴシック" panose="020B0400000000000000" pitchFamily="50" charset="-128"/>
              </a:rPr>
              <a:t>チャーリー宋）</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浙江財閥</a:t>
            </a:r>
          </a:p>
        </p:txBody>
      </p:sp>
      <p:cxnSp>
        <p:nvCxnSpPr>
          <p:cNvPr id="14" name="コネクタ: カギ線 13">
            <a:extLst>
              <a:ext uri="{FF2B5EF4-FFF2-40B4-BE49-F238E27FC236}">
                <a16:creationId xmlns:a16="http://schemas.microsoft.com/office/drawing/2014/main" id="{9A857A68-0CB3-487B-BFB7-753820413460}"/>
              </a:ext>
            </a:extLst>
          </p:cNvPr>
          <p:cNvCxnSpPr>
            <a:cxnSpLocks/>
            <a:endCxn id="42" idx="0"/>
          </p:cNvCxnSpPr>
          <p:nvPr/>
        </p:nvCxnSpPr>
        <p:spPr>
          <a:xfrm rot="10800000" flipV="1">
            <a:off x="5686264" y="951902"/>
            <a:ext cx="4645443" cy="12149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82DF907B-A8DA-46AF-840E-87679DC5EE43}"/>
              </a:ext>
            </a:extLst>
          </p:cNvPr>
          <p:cNvSpPr/>
          <p:nvPr/>
        </p:nvSpPr>
        <p:spPr>
          <a:xfrm>
            <a:off x="3705868" y="1375758"/>
            <a:ext cx="4194728" cy="2428723"/>
          </a:xfrm>
          <a:prstGeom prst="roundRect">
            <a:avLst>
              <a:gd name="adj" fmla="val 4884"/>
            </a:avLst>
          </a:prstGeom>
          <a:noFill/>
          <a:ln w="127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90F8827C-2EAB-45CC-BBBA-A2E5CC90BB83}"/>
              </a:ext>
            </a:extLst>
          </p:cNvPr>
          <p:cNvCxnSpPr>
            <a:cxnSpLocks/>
            <a:endCxn id="41" idx="0"/>
          </p:cNvCxnSpPr>
          <p:nvPr/>
        </p:nvCxnSpPr>
        <p:spPr>
          <a:xfrm>
            <a:off x="8716309" y="951901"/>
            <a:ext cx="0" cy="4353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0" name="Picture 2" descr="郵便学者・内藤陽介のブログ 英雄／テロリスト図鑑：孫文">
            <a:extLst>
              <a:ext uri="{FF2B5EF4-FFF2-40B4-BE49-F238E27FC236}">
                <a16:creationId xmlns:a16="http://schemas.microsoft.com/office/drawing/2014/main" id="{B6EE685B-86BD-4893-9F1B-51815E29CF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318" y="4238362"/>
            <a:ext cx="1437403" cy="1908809"/>
          </a:xfrm>
          <a:prstGeom prst="rect">
            <a:avLst/>
          </a:prstGeom>
          <a:noFill/>
          <a:extLst>
            <a:ext uri="{909E8E84-426E-40DD-AFC4-6F175D3DCCD1}">
              <a14:hiddenFill xmlns:a14="http://schemas.microsoft.com/office/drawing/2010/main">
                <a:solidFill>
                  <a:srgbClr val="FFFFFF"/>
                </a:solidFill>
              </a14:hiddenFill>
            </a:ext>
          </a:extLst>
        </p:spPr>
      </p:pic>
      <p:sp>
        <p:nvSpPr>
          <p:cNvPr id="63" name="テキスト ボックス 62">
            <a:extLst>
              <a:ext uri="{FF2B5EF4-FFF2-40B4-BE49-F238E27FC236}">
                <a16:creationId xmlns:a16="http://schemas.microsoft.com/office/drawing/2014/main" id="{1AC890FB-AFF2-4C07-9157-3E1061A132A4}"/>
              </a:ext>
            </a:extLst>
          </p:cNvPr>
          <p:cNvSpPr txBox="1"/>
          <p:nvPr/>
        </p:nvSpPr>
        <p:spPr>
          <a:xfrm>
            <a:off x="8093504" y="3623899"/>
            <a:ext cx="2580715" cy="523220"/>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南京国民政府</a:t>
            </a:r>
            <a:endParaRPr kumimoji="1"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財政部長／</a:t>
            </a:r>
            <a:r>
              <a:rPr lang="ja-JP" altLang="en-US" sz="1400" dirty="0">
                <a:latin typeface="BIZ UDPゴシック" panose="020B0400000000000000" pitchFamily="50" charset="-128"/>
                <a:ea typeface="BIZ UDPゴシック" panose="020B0400000000000000" pitchFamily="50" charset="-128"/>
              </a:rPr>
              <a:t>中央銀行総裁</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4" name="次の値と等しい 63">
            <a:extLst>
              <a:ext uri="{FF2B5EF4-FFF2-40B4-BE49-F238E27FC236}">
                <a16:creationId xmlns:a16="http://schemas.microsoft.com/office/drawing/2014/main" id="{BB007E83-82FD-4F54-8F3C-637DADADF056}"/>
              </a:ext>
            </a:extLst>
          </p:cNvPr>
          <p:cNvSpPr/>
          <p:nvPr/>
        </p:nvSpPr>
        <p:spPr>
          <a:xfrm rot="5400000">
            <a:off x="5258316" y="3818401"/>
            <a:ext cx="673405" cy="276999"/>
          </a:xfrm>
          <a:prstGeom prst="mathEqual">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5" name="次の値と等しい 64">
            <a:extLst>
              <a:ext uri="{FF2B5EF4-FFF2-40B4-BE49-F238E27FC236}">
                <a16:creationId xmlns:a16="http://schemas.microsoft.com/office/drawing/2014/main" id="{9805098D-8DC7-4467-8516-2E49B4A7B444}"/>
              </a:ext>
            </a:extLst>
          </p:cNvPr>
          <p:cNvSpPr/>
          <p:nvPr/>
        </p:nvSpPr>
        <p:spPr>
          <a:xfrm rot="5400000">
            <a:off x="6776171" y="3818401"/>
            <a:ext cx="673405" cy="276999"/>
          </a:xfrm>
          <a:prstGeom prst="mathEqual">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次の値と等しい 65">
            <a:extLst>
              <a:ext uri="{FF2B5EF4-FFF2-40B4-BE49-F238E27FC236}">
                <a16:creationId xmlns:a16="http://schemas.microsoft.com/office/drawing/2014/main" id="{3094DDA0-2538-4261-8C3F-582AE9D054FE}"/>
              </a:ext>
            </a:extLst>
          </p:cNvPr>
          <p:cNvSpPr/>
          <p:nvPr/>
        </p:nvSpPr>
        <p:spPr>
          <a:xfrm>
            <a:off x="3023363" y="2569874"/>
            <a:ext cx="799604" cy="276999"/>
          </a:xfrm>
          <a:prstGeom prst="mathEqual">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テキスト ボックス 66">
            <a:extLst>
              <a:ext uri="{FF2B5EF4-FFF2-40B4-BE49-F238E27FC236}">
                <a16:creationId xmlns:a16="http://schemas.microsoft.com/office/drawing/2014/main" id="{419896A7-0BC7-496D-9ED1-01E3075BE4AD}"/>
              </a:ext>
            </a:extLst>
          </p:cNvPr>
          <p:cNvSpPr txBox="1"/>
          <p:nvPr/>
        </p:nvSpPr>
        <p:spPr>
          <a:xfrm>
            <a:off x="5265821" y="6107432"/>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孫文</a:t>
            </a:r>
          </a:p>
        </p:txBody>
      </p:sp>
      <p:cxnSp>
        <p:nvCxnSpPr>
          <p:cNvPr id="46" name="コネクタ: カギ線 45">
            <a:extLst>
              <a:ext uri="{FF2B5EF4-FFF2-40B4-BE49-F238E27FC236}">
                <a16:creationId xmlns:a16="http://schemas.microsoft.com/office/drawing/2014/main" id="{C2B71E9F-255A-4FC0-9F05-8B141B52703C}"/>
              </a:ext>
            </a:extLst>
          </p:cNvPr>
          <p:cNvCxnSpPr>
            <a:stCxn id="1032" idx="2"/>
            <a:endCxn id="60" idx="1"/>
          </p:cNvCxnSpPr>
          <p:nvPr/>
        </p:nvCxnSpPr>
        <p:spPr>
          <a:xfrm rot="16200000" flipH="1">
            <a:off x="3855133" y="4171582"/>
            <a:ext cx="1520458" cy="521912"/>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D8FFC56B-E793-465D-A78F-F16E77EE7C85}"/>
              </a:ext>
            </a:extLst>
          </p:cNvPr>
          <p:cNvSpPr txBox="1"/>
          <p:nvPr/>
        </p:nvSpPr>
        <p:spPr>
          <a:xfrm>
            <a:off x="4143449" y="3986087"/>
            <a:ext cx="262969" cy="938719"/>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孫文の秘書</a:t>
            </a:r>
          </a:p>
        </p:txBody>
      </p:sp>
      <p:sp>
        <p:nvSpPr>
          <p:cNvPr id="47" name="テキスト ボックス 46">
            <a:extLst>
              <a:ext uri="{FF2B5EF4-FFF2-40B4-BE49-F238E27FC236}">
                <a16:creationId xmlns:a16="http://schemas.microsoft.com/office/drawing/2014/main" id="{35EFD5F1-25A2-44C7-A8FF-8E53E3ED00FE}"/>
              </a:ext>
            </a:extLst>
          </p:cNvPr>
          <p:cNvSpPr txBox="1"/>
          <p:nvPr/>
        </p:nvSpPr>
        <p:spPr>
          <a:xfrm>
            <a:off x="2126474" y="275592"/>
            <a:ext cx="1927775"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中国共産党</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副主席</a:t>
            </a:r>
            <a:endParaRPr kumimoji="1" lang="ja-JP" altLang="en-US" sz="1600" dirty="0">
              <a:latin typeface="BIZ UDPゴシック" panose="020B0400000000000000" pitchFamily="50" charset="-128"/>
              <a:ea typeface="BIZ UDPゴシック" panose="020B0400000000000000" pitchFamily="50" charset="-128"/>
            </a:endParaRPr>
          </a:p>
        </p:txBody>
      </p:sp>
      <p:cxnSp>
        <p:nvCxnSpPr>
          <p:cNvPr id="50" name="直線矢印コネクタ 49">
            <a:extLst>
              <a:ext uri="{FF2B5EF4-FFF2-40B4-BE49-F238E27FC236}">
                <a16:creationId xmlns:a16="http://schemas.microsoft.com/office/drawing/2014/main" id="{98E89C1E-46E9-40CA-A011-FCFBB29AF995}"/>
              </a:ext>
            </a:extLst>
          </p:cNvPr>
          <p:cNvCxnSpPr/>
          <p:nvPr/>
        </p:nvCxnSpPr>
        <p:spPr>
          <a:xfrm>
            <a:off x="3477412" y="692348"/>
            <a:ext cx="1719739" cy="835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4" name="Picture 20" descr="張作霖 - Wikipedia">
            <a:extLst>
              <a:ext uri="{FF2B5EF4-FFF2-40B4-BE49-F238E27FC236}">
                <a16:creationId xmlns:a16="http://schemas.microsoft.com/office/drawing/2014/main" id="{7002C993-C8F8-45E0-8E6B-33197016E59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79106" y="3234101"/>
            <a:ext cx="1059129" cy="151504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張学良 - Wikipedia">
            <a:extLst>
              <a:ext uri="{FF2B5EF4-FFF2-40B4-BE49-F238E27FC236}">
                <a16:creationId xmlns:a16="http://schemas.microsoft.com/office/drawing/2014/main" id="{4F098218-D54E-4746-98A5-568457FB4C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79106" y="5033900"/>
            <a:ext cx="1059129" cy="136344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直線コネクタ 52">
            <a:extLst>
              <a:ext uri="{FF2B5EF4-FFF2-40B4-BE49-F238E27FC236}">
                <a16:creationId xmlns:a16="http://schemas.microsoft.com/office/drawing/2014/main" id="{0CBEFA3A-B996-4A98-B051-4CFC1AA0471E}"/>
              </a:ext>
            </a:extLst>
          </p:cNvPr>
          <p:cNvCxnSpPr>
            <a:stCxn id="1044" idx="2"/>
            <a:endCxn id="1046" idx="0"/>
          </p:cNvCxnSpPr>
          <p:nvPr/>
        </p:nvCxnSpPr>
        <p:spPr>
          <a:xfrm>
            <a:off x="11108671" y="4749146"/>
            <a:ext cx="0" cy="284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CA5591E-323B-4E59-96DB-DE3D2E8BE725}"/>
              </a:ext>
            </a:extLst>
          </p:cNvPr>
          <p:cNvCxnSpPr/>
          <p:nvPr/>
        </p:nvCxnSpPr>
        <p:spPr>
          <a:xfrm>
            <a:off x="7567127" y="3683771"/>
            <a:ext cx="1859904" cy="193325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49FFE066-B348-4B82-9ADD-D40652CBE690}"/>
              </a:ext>
            </a:extLst>
          </p:cNvPr>
          <p:cNvCxnSpPr/>
          <p:nvPr/>
        </p:nvCxnSpPr>
        <p:spPr>
          <a:xfrm>
            <a:off x="9427031" y="5617029"/>
            <a:ext cx="115207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8" name="ハート 57">
            <a:extLst>
              <a:ext uri="{FF2B5EF4-FFF2-40B4-BE49-F238E27FC236}">
                <a16:creationId xmlns:a16="http://schemas.microsoft.com/office/drawing/2014/main" id="{5543B6B8-D5C6-44F8-BA8A-956BEA6638DC}"/>
              </a:ext>
            </a:extLst>
          </p:cNvPr>
          <p:cNvSpPr/>
          <p:nvPr/>
        </p:nvSpPr>
        <p:spPr>
          <a:xfrm>
            <a:off x="9166075" y="5342146"/>
            <a:ext cx="521912" cy="443906"/>
          </a:xfrm>
          <a:prstGeom prst="heart">
            <a:avLst/>
          </a:prstGeom>
          <a:solidFill>
            <a:srgbClr val="FF0000"/>
          </a:solid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EA6DA700-4FDA-48FB-935E-266051F12A05}"/>
              </a:ext>
            </a:extLst>
          </p:cNvPr>
          <p:cNvSpPr txBox="1"/>
          <p:nvPr/>
        </p:nvSpPr>
        <p:spPr>
          <a:xfrm>
            <a:off x="10586211" y="2964385"/>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張作霖</a:t>
            </a:r>
          </a:p>
        </p:txBody>
      </p:sp>
      <p:sp>
        <p:nvSpPr>
          <p:cNvPr id="84" name="テキスト ボックス 83">
            <a:extLst>
              <a:ext uri="{FF2B5EF4-FFF2-40B4-BE49-F238E27FC236}">
                <a16:creationId xmlns:a16="http://schemas.microsoft.com/office/drawing/2014/main" id="{C53A6812-26CA-433A-B7E3-F73F707886DA}"/>
              </a:ext>
            </a:extLst>
          </p:cNvPr>
          <p:cNvSpPr txBox="1"/>
          <p:nvPr/>
        </p:nvSpPr>
        <p:spPr>
          <a:xfrm>
            <a:off x="9813474" y="6140897"/>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張学良</a:t>
            </a:r>
          </a:p>
        </p:txBody>
      </p:sp>
      <p:pic>
        <p:nvPicPr>
          <p:cNvPr id="1050" name="Picture 26" descr="宋姉妹―中国を支配した華麗なる一族 (角川文庫) | 純, 伊藤, 真, 伊藤 |本 | 通販 | Amazon">
            <a:extLst>
              <a:ext uri="{FF2B5EF4-FFF2-40B4-BE49-F238E27FC236}">
                <a16:creationId xmlns:a16="http://schemas.microsoft.com/office/drawing/2014/main" id="{A8E6E9F4-D07C-40DF-8E28-C5E6627D25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0154" y="4234269"/>
            <a:ext cx="1528610" cy="216227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宋家王朝――中国の富と権力を支配した一族の物語(上) (岩波現代文庫) | スターリング・シーグレーブ, 田畑 光永 |本 | 通販 | Amazon">
            <a:extLst>
              <a:ext uri="{FF2B5EF4-FFF2-40B4-BE49-F238E27FC236}">
                <a16:creationId xmlns:a16="http://schemas.microsoft.com/office/drawing/2014/main" id="{FED851CD-9C41-4B92-BE9A-D49D84A48C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7980" y="4214739"/>
            <a:ext cx="1582106" cy="2214948"/>
          </a:xfrm>
          <a:prstGeom prst="rect">
            <a:avLst/>
          </a:prstGeom>
          <a:noFill/>
          <a:extLst>
            <a:ext uri="{909E8E84-426E-40DD-AFC4-6F175D3DCCD1}">
              <a14:hiddenFill xmlns:a14="http://schemas.microsoft.com/office/drawing/2010/main">
                <a:solidFill>
                  <a:srgbClr val="FFFFFF"/>
                </a:solidFill>
              </a14:hiddenFill>
            </a:ext>
          </a:extLst>
        </p:spPr>
      </p:pic>
      <p:sp>
        <p:nvSpPr>
          <p:cNvPr id="62" name="十字形 61">
            <a:extLst>
              <a:ext uri="{FF2B5EF4-FFF2-40B4-BE49-F238E27FC236}">
                <a16:creationId xmlns:a16="http://schemas.microsoft.com/office/drawing/2014/main" id="{8DC76D25-9024-4D4A-8881-F4DDE265DF86}"/>
              </a:ext>
            </a:extLst>
          </p:cNvPr>
          <p:cNvSpPr/>
          <p:nvPr/>
        </p:nvSpPr>
        <p:spPr>
          <a:xfrm>
            <a:off x="2853873" y="1431470"/>
            <a:ext cx="247747" cy="258332"/>
          </a:xfrm>
          <a:prstGeom prst="plus">
            <a:avLst>
              <a:gd name="adj" fmla="val 3724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十字形 89">
            <a:extLst>
              <a:ext uri="{FF2B5EF4-FFF2-40B4-BE49-F238E27FC236}">
                <a16:creationId xmlns:a16="http://schemas.microsoft.com/office/drawing/2014/main" id="{6B54AC2C-9423-4791-B709-31256FC4D320}"/>
              </a:ext>
            </a:extLst>
          </p:cNvPr>
          <p:cNvSpPr/>
          <p:nvPr/>
        </p:nvSpPr>
        <p:spPr>
          <a:xfrm>
            <a:off x="4693570" y="1430046"/>
            <a:ext cx="247747" cy="258332"/>
          </a:xfrm>
          <a:prstGeom prst="plus">
            <a:avLst>
              <a:gd name="adj" fmla="val 3724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十字形 90">
            <a:extLst>
              <a:ext uri="{FF2B5EF4-FFF2-40B4-BE49-F238E27FC236}">
                <a16:creationId xmlns:a16="http://schemas.microsoft.com/office/drawing/2014/main" id="{6765616F-E1BB-4CB7-9728-A0268CC180D6}"/>
              </a:ext>
            </a:extLst>
          </p:cNvPr>
          <p:cNvSpPr/>
          <p:nvPr/>
        </p:nvSpPr>
        <p:spPr>
          <a:xfrm>
            <a:off x="5941502" y="1403833"/>
            <a:ext cx="247747" cy="258332"/>
          </a:xfrm>
          <a:prstGeom prst="plus">
            <a:avLst>
              <a:gd name="adj" fmla="val 3724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十字形 91">
            <a:extLst>
              <a:ext uri="{FF2B5EF4-FFF2-40B4-BE49-F238E27FC236}">
                <a16:creationId xmlns:a16="http://schemas.microsoft.com/office/drawing/2014/main" id="{0CF789D9-05F8-4523-AC65-4AF58C287752}"/>
              </a:ext>
            </a:extLst>
          </p:cNvPr>
          <p:cNvSpPr/>
          <p:nvPr/>
        </p:nvSpPr>
        <p:spPr>
          <a:xfrm>
            <a:off x="7484161" y="1430387"/>
            <a:ext cx="247747" cy="258332"/>
          </a:xfrm>
          <a:prstGeom prst="plus">
            <a:avLst>
              <a:gd name="adj" fmla="val 3724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十字形 92">
            <a:extLst>
              <a:ext uri="{FF2B5EF4-FFF2-40B4-BE49-F238E27FC236}">
                <a16:creationId xmlns:a16="http://schemas.microsoft.com/office/drawing/2014/main" id="{993143C4-42E9-411C-898B-84187307D1D9}"/>
              </a:ext>
            </a:extLst>
          </p:cNvPr>
          <p:cNvSpPr/>
          <p:nvPr/>
        </p:nvSpPr>
        <p:spPr>
          <a:xfrm>
            <a:off x="9052180" y="1403438"/>
            <a:ext cx="247747" cy="258332"/>
          </a:xfrm>
          <a:prstGeom prst="plus">
            <a:avLst>
              <a:gd name="adj" fmla="val 3724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十字形 93">
            <a:extLst>
              <a:ext uri="{FF2B5EF4-FFF2-40B4-BE49-F238E27FC236}">
                <a16:creationId xmlns:a16="http://schemas.microsoft.com/office/drawing/2014/main" id="{C4227E31-73BC-4D86-9D06-56DFC9DDB688}"/>
              </a:ext>
            </a:extLst>
          </p:cNvPr>
          <p:cNvSpPr/>
          <p:nvPr/>
        </p:nvSpPr>
        <p:spPr>
          <a:xfrm>
            <a:off x="10048345" y="2388754"/>
            <a:ext cx="247747" cy="258332"/>
          </a:xfrm>
          <a:prstGeom prst="plus">
            <a:avLst>
              <a:gd name="adj" fmla="val 3724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十字形 53">
            <a:extLst>
              <a:ext uri="{FF2B5EF4-FFF2-40B4-BE49-F238E27FC236}">
                <a16:creationId xmlns:a16="http://schemas.microsoft.com/office/drawing/2014/main" id="{09E7C952-E889-4D93-9A9F-DB82165DA8EC}"/>
              </a:ext>
            </a:extLst>
          </p:cNvPr>
          <p:cNvSpPr/>
          <p:nvPr/>
        </p:nvSpPr>
        <p:spPr>
          <a:xfrm>
            <a:off x="137980" y="3405637"/>
            <a:ext cx="247747" cy="258332"/>
          </a:xfrm>
          <a:prstGeom prst="plus">
            <a:avLst>
              <a:gd name="adj" fmla="val 3724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495C05DF-C191-4387-9623-2B5F6D7405F3}"/>
              </a:ext>
            </a:extLst>
          </p:cNvPr>
          <p:cNvSpPr txBox="1"/>
          <p:nvPr/>
        </p:nvSpPr>
        <p:spPr>
          <a:xfrm>
            <a:off x="373443" y="3386690"/>
            <a:ext cx="1218572"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キリスト教徒</a:t>
            </a:r>
          </a:p>
        </p:txBody>
      </p:sp>
    </p:spTree>
    <p:extLst>
      <p:ext uri="{BB962C8B-B14F-4D97-AF65-F5344CB8AC3E}">
        <p14:creationId xmlns:p14="http://schemas.microsoft.com/office/powerpoint/2010/main" val="4066223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イメルダ夫人85才～Dahil Sa Iyo | Mia music&amp;Booksのブログ">
            <a:extLst>
              <a:ext uri="{FF2B5EF4-FFF2-40B4-BE49-F238E27FC236}">
                <a16:creationId xmlns:a16="http://schemas.microsoft.com/office/drawing/2014/main" id="{A4CF1069-3844-4F3F-BCD1-272DC6B96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916" y="2117458"/>
            <a:ext cx="2623084" cy="262308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Gold Warriors by Sterling and Peggy Seagrave (English Edition)">
            <a:extLst>
              <a:ext uri="{FF2B5EF4-FFF2-40B4-BE49-F238E27FC236}">
                <a16:creationId xmlns:a16="http://schemas.microsoft.com/office/drawing/2014/main" id="{A7E9943B-E0CE-45BC-A126-AB6A7FE1A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796" y="1044628"/>
            <a:ext cx="3381917" cy="515339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AA962D0-43E4-47D9-B352-3C81854A7D2F}"/>
              </a:ext>
            </a:extLst>
          </p:cNvPr>
          <p:cNvSpPr txBox="1"/>
          <p:nvPr/>
        </p:nvSpPr>
        <p:spPr>
          <a:xfrm>
            <a:off x="5214796" y="6198025"/>
            <a:ext cx="338191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日本語訳は出版されてません</a:t>
            </a:r>
          </a:p>
        </p:txBody>
      </p:sp>
      <p:sp>
        <p:nvSpPr>
          <p:cNvPr id="4" name="テキスト ボックス 3">
            <a:extLst>
              <a:ext uri="{FF2B5EF4-FFF2-40B4-BE49-F238E27FC236}">
                <a16:creationId xmlns:a16="http://schemas.microsoft.com/office/drawing/2014/main" id="{47C8F2B4-B2C0-443D-A889-8A8A31883514}"/>
              </a:ext>
            </a:extLst>
          </p:cNvPr>
          <p:cNvSpPr txBox="1"/>
          <p:nvPr/>
        </p:nvSpPr>
        <p:spPr>
          <a:xfrm>
            <a:off x="4938797" y="670077"/>
            <a:ext cx="3835749" cy="400110"/>
          </a:xfrm>
          <a:prstGeom prst="rect">
            <a:avLst/>
          </a:prstGeom>
          <a:noFill/>
        </p:spPr>
        <p:txBody>
          <a:bodyPr wrap="square" rtlCol="0">
            <a:spAutoFit/>
          </a:bodyPr>
          <a:lstStyle/>
          <a:p>
            <a:pPr algn="ctr"/>
            <a:r>
              <a:rPr kumimoji="1" lang="en-US" altLang="ja-JP" sz="2000" dirty="0">
                <a:latin typeface="BIZ UDPゴシック" panose="020B0400000000000000" pitchFamily="50" charset="-128"/>
                <a:ea typeface="BIZ UDPゴシック" panose="020B0400000000000000" pitchFamily="50" charset="-128"/>
              </a:rPr>
              <a:t>Gold </a:t>
            </a:r>
            <a:r>
              <a:rPr kumimoji="1" lang="ja-JP" altLang="en-US" sz="2000" dirty="0">
                <a:latin typeface="BIZ UDPゴシック" panose="020B0400000000000000" pitchFamily="50" charset="-128"/>
                <a:ea typeface="BIZ UDPゴシック" panose="020B0400000000000000" pitchFamily="50" charset="-128"/>
              </a:rPr>
              <a:t>「金」をかき集めた日本</a:t>
            </a:r>
          </a:p>
        </p:txBody>
      </p:sp>
      <p:pic>
        <p:nvPicPr>
          <p:cNvPr id="4098" name="Picture 2">
            <a:extLst>
              <a:ext uri="{FF2B5EF4-FFF2-40B4-BE49-F238E27FC236}">
                <a16:creationId xmlns:a16="http://schemas.microsoft.com/office/drawing/2014/main" id="{35A658D3-E3EC-4250-BAF2-E9652A4E5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224" y="1179748"/>
            <a:ext cx="1784411" cy="26230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1EF56AC-B5BF-4B34-B125-FB1FF64A6B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341" y="1179748"/>
            <a:ext cx="1860865" cy="26230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F395220-CE97-4C5F-8A60-44DCFDA13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911" y="3888289"/>
            <a:ext cx="1794742" cy="26230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F91B4CD-82F9-4D8D-A41A-FC77EF3C1D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6415" y="3892113"/>
            <a:ext cx="1994517" cy="2654038"/>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31508B8-12AC-49B9-81AF-197E7C4CDFDE}"/>
              </a:ext>
            </a:extLst>
          </p:cNvPr>
          <p:cNvSpPr txBox="1"/>
          <p:nvPr/>
        </p:nvSpPr>
        <p:spPr>
          <a:xfrm>
            <a:off x="9788888" y="4762534"/>
            <a:ext cx="2409051"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山下将軍</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58678374-BD47-4729-84C1-868A471D3C2E}"/>
              </a:ext>
            </a:extLst>
          </p:cNvPr>
          <p:cNvSpPr txBox="1"/>
          <p:nvPr/>
        </p:nvSpPr>
        <p:spPr>
          <a:xfrm>
            <a:off x="920515" y="801277"/>
            <a:ext cx="2623084"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シーグレーブ夫妻の著作</a:t>
            </a:r>
            <a:endParaRPr kumimoji="1" lang="ja-JP" altLang="en-US" dirty="0">
              <a:latin typeface="BIZ UDPゴシック" panose="020B0400000000000000" pitchFamily="50" charset="-128"/>
              <a:ea typeface="BIZ UDPゴシック" panose="020B0400000000000000" pitchFamily="50" charset="-128"/>
            </a:endParaRPr>
          </a:p>
        </p:txBody>
      </p:sp>
      <p:sp>
        <p:nvSpPr>
          <p:cNvPr id="2" name="矢印: 左右 1">
            <a:extLst>
              <a:ext uri="{FF2B5EF4-FFF2-40B4-BE49-F238E27FC236}">
                <a16:creationId xmlns:a16="http://schemas.microsoft.com/office/drawing/2014/main" id="{1A8A6C92-818D-4EE8-8987-A96510DDB5D2}"/>
              </a:ext>
            </a:extLst>
          </p:cNvPr>
          <p:cNvSpPr/>
          <p:nvPr/>
        </p:nvSpPr>
        <p:spPr>
          <a:xfrm>
            <a:off x="8596713" y="2743495"/>
            <a:ext cx="1363230" cy="1283907"/>
          </a:xfrm>
          <a:prstGeom prst="leftRightArrow">
            <a:avLst>
              <a:gd name="adj1" fmla="val 50695"/>
              <a:gd name="adj2" fmla="val 40473"/>
            </a:avLst>
          </a:prstGeom>
          <a:solidFill>
            <a:srgbClr val="FFC000"/>
          </a:solidFill>
          <a:ln>
            <a:solidFill>
              <a:srgbClr val="C00000"/>
            </a:solidFill>
          </a:ln>
          <a:effectLst>
            <a:glow rad="228600">
              <a:schemeClr val="accent4">
                <a:satMod val="175000"/>
                <a:alpha val="40000"/>
              </a:schemeClr>
            </a:glo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D158E26-4A2B-4596-B756-F11B92FF730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15" name="テキスト ボックス 14">
            <a:extLst>
              <a:ext uri="{FF2B5EF4-FFF2-40B4-BE49-F238E27FC236}">
                <a16:creationId xmlns:a16="http://schemas.microsoft.com/office/drawing/2014/main" id="{33D1AD58-8EF9-4FEE-8BA4-E9E506FCD9A5}"/>
              </a:ext>
            </a:extLst>
          </p:cNvPr>
          <p:cNvSpPr txBox="1"/>
          <p:nvPr/>
        </p:nvSpPr>
        <p:spPr>
          <a:xfrm>
            <a:off x="0" y="169128"/>
            <a:ext cx="12191999"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満洲・中国・日本を知る書籍</a:t>
            </a:r>
          </a:p>
        </p:txBody>
      </p:sp>
    </p:spTree>
    <p:extLst>
      <p:ext uri="{BB962C8B-B14F-4D97-AF65-F5344CB8AC3E}">
        <p14:creationId xmlns:p14="http://schemas.microsoft.com/office/powerpoint/2010/main" val="339696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D4F2E93-AC7B-4DA9-957C-0C26281EDD6F}"/>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5" name="テキスト ボックス 4">
            <a:extLst>
              <a:ext uri="{FF2B5EF4-FFF2-40B4-BE49-F238E27FC236}">
                <a16:creationId xmlns:a16="http://schemas.microsoft.com/office/drawing/2014/main" id="{F1D9F03A-944A-45B7-BBB4-F2CDD9CB05E4}"/>
              </a:ext>
            </a:extLst>
          </p:cNvPr>
          <p:cNvSpPr txBox="1"/>
          <p:nvPr/>
        </p:nvSpPr>
        <p:spPr>
          <a:xfrm>
            <a:off x="0" y="124581"/>
            <a:ext cx="12191999" cy="523220"/>
          </a:xfrm>
          <a:prstGeom prst="rect">
            <a:avLst/>
          </a:prstGeom>
          <a:noFill/>
        </p:spPr>
        <p:txBody>
          <a:bodyPr wrap="square" rtlCol="0">
            <a:spAutoFit/>
          </a:bodyPr>
          <a:lstStyle/>
          <a:p>
            <a:pPr algn="ctr"/>
            <a:r>
              <a:rPr kumimoji="1" lang="ja-JP" altLang="en-US" sz="2800" dirty="0">
                <a:latin typeface="UD デジタル 教科書体 NK-R" panose="02020400000000000000" pitchFamily="18" charset="-128"/>
                <a:ea typeface="UD デジタル 教科書体 NK-R" panose="02020400000000000000" pitchFamily="18" charset="-128"/>
              </a:rPr>
              <a:t>日清戦争・・・朝鮮半島の支配を巡る戦い（１）</a:t>
            </a:r>
          </a:p>
        </p:txBody>
      </p:sp>
      <p:pic>
        <p:nvPicPr>
          <p:cNvPr id="4098" name="Picture 2">
            <a:extLst>
              <a:ext uri="{FF2B5EF4-FFF2-40B4-BE49-F238E27FC236}">
                <a16:creationId xmlns:a16="http://schemas.microsoft.com/office/drawing/2014/main" id="{0DEBDD90-5A03-42C5-BD0E-369F8C020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29" y="1168059"/>
            <a:ext cx="5522536" cy="4802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黄海海戦 - Battle of the Yalu River - JapaneseClass.jp">
            <a:extLst>
              <a:ext uri="{FF2B5EF4-FFF2-40B4-BE49-F238E27FC236}">
                <a16:creationId xmlns:a16="http://schemas.microsoft.com/office/drawing/2014/main" id="{49F16DD6-BACB-4982-A344-A9751D6AE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089" y="1168059"/>
            <a:ext cx="6403910" cy="4802933"/>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247E0C8-675E-46F5-A20F-22A5760B2C8E}"/>
              </a:ext>
            </a:extLst>
          </p:cNvPr>
          <p:cNvSpPr txBox="1"/>
          <p:nvPr/>
        </p:nvSpPr>
        <p:spPr>
          <a:xfrm>
            <a:off x="2531350" y="5970992"/>
            <a:ext cx="7056275" cy="230832"/>
          </a:xfrm>
          <a:prstGeom prst="rect">
            <a:avLst/>
          </a:prstGeom>
          <a:noFill/>
        </p:spPr>
        <p:txBody>
          <a:bodyPr wrap="square">
            <a:spAutoFit/>
          </a:bodyPr>
          <a:lstStyle/>
          <a:p>
            <a:pPr algn="ctr"/>
            <a:r>
              <a:rPr lang="en-US" altLang="ja-JP" sz="900" dirty="0">
                <a:latin typeface="Amasis MT Pro Black" panose="02040A04050005020304" pitchFamily="18" charset="0"/>
                <a:ea typeface="BIZ UDPゴシック" panose="020B0400000000000000" pitchFamily="50" charset="-128"/>
              </a:rPr>
              <a:t>https://japaneseclass.jp/trends/about/%E9%BB%84%E6%B5%B7%E6%B5%B7%E6%88%A6</a:t>
            </a:r>
            <a:endParaRPr lang="ja-JP" altLang="en-US" sz="900" dirty="0">
              <a:latin typeface="Amasis MT Pro Black" panose="02040A04050005020304" pitchFamily="18" charset="0"/>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2B9DC6F9-6A20-4511-96F5-AFB8390F90F6}"/>
              </a:ext>
            </a:extLst>
          </p:cNvPr>
          <p:cNvSpPr txBox="1"/>
          <p:nvPr/>
        </p:nvSpPr>
        <p:spPr>
          <a:xfrm>
            <a:off x="8139404" y="992494"/>
            <a:ext cx="1940767"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黄海海戦</a:t>
            </a:r>
          </a:p>
        </p:txBody>
      </p:sp>
    </p:spTree>
    <p:extLst>
      <p:ext uri="{BB962C8B-B14F-4D97-AF65-F5344CB8AC3E}">
        <p14:creationId xmlns:p14="http://schemas.microsoft.com/office/powerpoint/2010/main" val="568520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D4F2E93-AC7B-4DA9-957C-0C26281EDD6F}"/>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5" name="テキスト ボックス 4">
            <a:extLst>
              <a:ext uri="{FF2B5EF4-FFF2-40B4-BE49-F238E27FC236}">
                <a16:creationId xmlns:a16="http://schemas.microsoft.com/office/drawing/2014/main" id="{F1D9F03A-944A-45B7-BBB4-F2CDD9CB05E4}"/>
              </a:ext>
            </a:extLst>
          </p:cNvPr>
          <p:cNvSpPr txBox="1"/>
          <p:nvPr/>
        </p:nvSpPr>
        <p:spPr>
          <a:xfrm>
            <a:off x="0" y="124581"/>
            <a:ext cx="12191999" cy="523220"/>
          </a:xfrm>
          <a:prstGeom prst="rect">
            <a:avLst/>
          </a:prstGeom>
          <a:noFill/>
        </p:spPr>
        <p:txBody>
          <a:bodyPr wrap="square" rtlCol="0">
            <a:spAutoFit/>
          </a:bodyPr>
          <a:lstStyle/>
          <a:p>
            <a:pPr algn="ctr"/>
            <a:r>
              <a:rPr kumimoji="1" lang="ja-JP" altLang="en-US" sz="2800" dirty="0">
                <a:latin typeface="UD デジタル 教科書体 NK-R" panose="02020400000000000000" pitchFamily="18" charset="-128"/>
                <a:ea typeface="UD デジタル 教科書体 NK-R" panose="02020400000000000000" pitchFamily="18" charset="-128"/>
              </a:rPr>
              <a:t>清国の北洋艦隊～日本を震撼させた大型艦隊～</a:t>
            </a:r>
          </a:p>
        </p:txBody>
      </p:sp>
      <p:pic>
        <p:nvPicPr>
          <p:cNvPr id="1032" name="Picture 8" descr="画像">
            <a:extLst>
              <a:ext uri="{FF2B5EF4-FFF2-40B4-BE49-F238E27FC236}">
                <a16:creationId xmlns:a16="http://schemas.microsoft.com/office/drawing/2014/main" id="{AF02BFAC-1C8E-4B61-87BB-500217CF2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009" y="1120135"/>
            <a:ext cx="3762958" cy="501727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A6FBC0E-C570-45DB-B1E7-6F823B65BFED}"/>
              </a:ext>
            </a:extLst>
          </p:cNvPr>
          <p:cNvSpPr txBox="1"/>
          <p:nvPr/>
        </p:nvSpPr>
        <p:spPr>
          <a:xfrm>
            <a:off x="6634064" y="3324757"/>
            <a:ext cx="1446246" cy="461665"/>
          </a:xfrm>
          <a:prstGeom prst="rect">
            <a:avLst/>
          </a:prstGeom>
          <a:solidFill>
            <a:schemeClr val="bg1"/>
          </a:solidFill>
        </p:spPr>
        <p:txBody>
          <a:bodyPr wrap="square" rtlCol="0">
            <a:spAutoFit/>
          </a:bodyPr>
          <a:lstStyle/>
          <a:p>
            <a:pPr algn="ctr"/>
            <a:r>
              <a:rPr kumimoji="1" lang="ja-JP" altLang="en-US" sz="2400" dirty="0">
                <a:solidFill>
                  <a:srgbClr val="C00000"/>
                </a:solidFill>
                <a:latin typeface="BIZ UDPゴシック" panose="020B0400000000000000" pitchFamily="50" charset="-128"/>
                <a:ea typeface="BIZ UDPゴシック" panose="020B0400000000000000" pitchFamily="50" charset="-128"/>
              </a:rPr>
              <a:t>定遠　　</a:t>
            </a:r>
          </a:p>
        </p:txBody>
      </p:sp>
      <p:sp>
        <p:nvSpPr>
          <p:cNvPr id="14" name="テキスト ボックス 13">
            <a:extLst>
              <a:ext uri="{FF2B5EF4-FFF2-40B4-BE49-F238E27FC236}">
                <a16:creationId xmlns:a16="http://schemas.microsoft.com/office/drawing/2014/main" id="{EAC6AD39-D335-4B07-B6E3-BA1973261F2B}"/>
              </a:ext>
            </a:extLst>
          </p:cNvPr>
          <p:cNvSpPr txBox="1"/>
          <p:nvPr/>
        </p:nvSpPr>
        <p:spPr>
          <a:xfrm>
            <a:off x="7660431" y="5507032"/>
            <a:ext cx="1129006" cy="461665"/>
          </a:xfrm>
          <a:prstGeom prst="rect">
            <a:avLst/>
          </a:prstGeom>
          <a:noFill/>
        </p:spPr>
        <p:txBody>
          <a:bodyPr wrap="square" rtlCol="0">
            <a:spAutoFit/>
          </a:bodyPr>
          <a:lstStyle/>
          <a:p>
            <a:pPr algn="ctr"/>
            <a:r>
              <a:rPr lang="ja-JP" altLang="en-US" sz="2400" dirty="0">
                <a:solidFill>
                  <a:srgbClr val="C00000"/>
                </a:solidFill>
                <a:latin typeface="BIZ UDPゴシック" panose="020B0400000000000000" pitchFamily="50" charset="-128"/>
                <a:ea typeface="BIZ UDPゴシック" panose="020B0400000000000000" pitchFamily="50" charset="-128"/>
              </a:rPr>
              <a:t>鎮</a:t>
            </a:r>
            <a:r>
              <a:rPr kumimoji="1" lang="ja-JP" altLang="en-US" sz="2400" dirty="0">
                <a:solidFill>
                  <a:srgbClr val="C00000"/>
                </a:solidFill>
                <a:latin typeface="BIZ UDPゴシック" panose="020B0400000000000000" pitchFamily="50" charset="-128"/>
                <a:ea typeface="BIZ UDPゴシック" panose="020B0400000000000000" pitchFamily="50" charset="-128"/>
              </a:rPr>
              <a:t>遠　　</a:t>
            </a:r>
          </a:p>
        </p:txBody>
      </p:sp>
      <p:sp>
        <p:nvSpPr>
          <p:cNvPr id="16" name="テキスト ボックス 15">
            <a:extLst>
              <a:ext uri="{FF2B5EF4-FFF2-40B4-BE49-F238E27FC236}">
                <a16:creationId xmlns:a16="http://schemas.microsoft.com/office/drawing/2014/main" id="{0CD4EDE3-4D02-4450-9607-AEA8024790CE}"/>
              </a:ext>
            </a:extLst>
          </p:cNvPr>
          <p:cNvSpPr txBox="1"/>
          <p:nvPr/>
        </p:nvSpPr>
        <p:spPr>
          <a:xfrm>
            <a:off x="890802" y="1297802"/>
            <a:ext cx="2502936" cy="369332"/>
          </a:xfrm>
          <a:prstGeom prst="rect">
            <a:avLst/>
          </a:prstGeom>
          <a:noFill/>
        </p:spPr>
        <p:txBody>
          <a:bodyPr wrap="square">
            <a:spAutoFit/>
          </a:bodyPr>
          <a:lstStyle/>
          <a:p>
            <a:pPr algn="ctr"/>
            <a:r>
              <a:rPr lang="ja-JP" altLang="en-US" i="0" dirty="0">
                <a:solidFill>
                  <a:srgbClr val="000000"/>
                </a:solidFill>
                <a:effectLst/>
                <a:latin typeface="BIZ UDPゴシック" panose="020B0400000000000000" pitchFamily="50" charset="-128"/>
                <a:ea typeface="BIZ UDPゴシック" panose="020B0400000000000000" pitchFamily="50" charset="-128"/>
              </a:rPr>
              <a:t>防護巡洋艦「靖遠」</a:t>
            </a:r>
            <a:endParaRPr lang="ja-JP" altLang="en-US" dirty="0">
              <a:latin typeface="BIZ UDPゴシック" panose="020B0400000000000000" pitchFamily="50" charset="-128"/>
              <a:ea typeface="BIZ UDPゴシック" panose="020B0400000000000000" pitchFamily="50" charset="-128"/>
            </a:endParaRPr>
          </a:p>
        </p:txBody>
      </p:sp>
      <p:pic>
        <p:nvPicPr>
          <p:cNvPr id="9" name="図 8">
            <a:extLst>
              <a:ext uri="{FF2B5EF4-FFF2-40B4-BE49-F238E27FC236}">
                <a16:creationId xmlns:a16="http://schemas.microsoft.com/office/drawing/2014/main" id="{8EE56175-96A4-412B-80B3-E5A0C123FEB8}"/>
              </a:ext>
            </a:extLst>
          </p:cNvPr>
          <p:cNvPicPr>
            <a:picLocks noChangeAspect="1"/>
          </p:cNvPicPr>
          <p:nvPr/>
        </p:nvPicPr>
        <p:blipFill>
          <a:blip r:embed="rId3"/>
          <a:stretch>
            <a:fillRect/>
          </a:stretch>
        </p:blipFill>
        <p:spPr>
          <a:xfrm>
            <a:off x="8391524" y="1343731"/>
            <a:ext cx="3466263" cy="4143878"/>
          </a:xfrm>
          <a:prstGeom prst="rect">
            <a:avLst/>
          </a:prstGeom>
        </p:spPr>
      </p:pic>
      <p:sp>
        <p:nvSpPr>
          <p:cNvPr id="20" name="テキスト ボックス 19">
            <a:extLst>
              <a:ext uri="{FF2B5EF4-FFF2-40B4-BE49-F238E27FC236}">
                <a16:creationId xmlns:a16="http://schemas.microsoft.com/office/drawing/2014/main" id="{CF8C9BDF-F544-4547-9CF1-498FA5275AA5}"/>
              </a:ext>
            </a:extLst>
          </p:cNvPr>
          <p:cNvSpPr txBox="1"/>
          <p:nvPr/>
        </p:nvSpPr>
        <p:spPr>
          <a:xfrm>
            <a:off x="9139854" y="1063474"/>
            <a:ext cx="1969602" cy="369332"/>
          </a:xfrm>
          <a:prstGeom prst="rect">
            <a:avLst/>
          </a:prstGeom>
          <a:noFill/>
        </p:spPr>
        <p:txBody>
          <a:bodyPr wrap="square">
            <a:spAutoFit/>
          </a:bodyPr>
          <a:lstStyle/>
          <a:p>
            <a:r>
              <a:rPr lang="ja-JP" altLang="en-US" i="0" dirty="0">
                <a:solidFill>
                  <a:srgbClr val="000000"/>
                </a:solidFill>
                <a:effectLst/>
                <a:latin typeface="BIZ UDPゴシック" panose="020B0400000000000000" pitchFamily="50" charset="-128"/>
                <a:ea typeface="BIZ UDPゴシック" panose="020B0400000000000000" pitchFamily="50" charset="-128"/>
              </a:rPr>
              <a:t>高速戦艦「致遠」</a:t>
            </a:r>
            <a:endParaRPr lang="ja-JP" altLang="en-US" dirty="0">
              <a:latin typeface="BIZ UDPゴシック" panose="020B0400000000000000" pitchFamily="50" charset="-128"/>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B8D2F06A-3EEE-477A-8749-6233EE909F44}"/>
              </a:ext>
            </a:extLst>
          </p:cNvPr>
          <p:cNvSpPr txBox="1"/>
          <p:nvPr/>
        </p:nvSpPr>
        <p:spPr>
          <a:xfrm>
            <a:off x="9309619" y="5486878"/>
            <a:ext cx="1969602" cy="369332"/>
          </a:xfrm>
          <a:prstGeom prst="rect">
            <a:avLst/>
          </a:prstGeom>
          <a:noFill/>
        </p:spPr>
        <p:txBody>
          <a:bodyPr wrap="square">
            <a:spAutoFit/>
          </a:bodyPr>
          <a:lstStyle/>
          <a:p>
            <a:r>
              <a:rPr lang="ja-JP" altLang="en-US" i="0" dirty="0">
                <a:solidFill>
                  <a:srgbClr val="000000"/>
                </a:solidFill>
                <a:effectLst/>
                <a:latin typeface="BIZ UDPゴシック" panose="020B0400000000000000" pitchFamily="50" charset="-128"/>
                <a:ea typeface="BIZ UDPゴシック" panose="020B0400000000000000" pitchFamily="50" charset="-128"/>
              </a:rPr>
              <a:t>高速戦艦「来遠」</a:t>
            </a:r>
            <a:endParaRPr lang="ja-JP" altLang="en-US" dirty="0">
              <a:latin typeface="BIZ UDPゴシック" panose="020B0400000000000000" pitchFamily="50" charset="-128"/>
              <a:ea typeface="BIZ UDPゴシック" panose="020B0400000000000000" pitchFamily="50" charset="-128"/>
            </a:endParaRPr>
          </a:p>
        </p:txBody>
      </p:sp>
      <p:pic>
        <p:nvPicPr>
          <p:cNvPr id="1034" name="Picture 10" descr="清国海軍 北洋水師 防護巡洋艦 靖遠">
            <a:extLst>
              <a:ext uri="{FF2B5EF4-FFF2-40B4-BE49-F238E27FC236}">
                <a16:creationId xmlns:a16="http://schemas.microsoft.com/office/drawing/2014/main" id="{3C99EE6B-1639-4E11-94BC-88C1F8E9E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13" y="1685674"/>
            <a:ext cx="35147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經遠號:經遠號，裝甲巡洋艦，德國伏爾鏗(Vulkan)造船廠建造，造價總-百科知識中文網">
            <a:extLst>
              <a:ext uri="{FF2B5EF4-FFF2-40B4-BE49-F238E27FC236}">
                <a16:creationId xmlns:a16="http://schemas.microsoft.com/office/drawing/2014/main" id="{8F7ED41D-C51A-4207-9295-7C7656820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038" y="3889317"/>
            <a:ext cx="3340465" cy="1737042"/>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7D8FF8CB-90F7-4E2A-86EE-113E413D9C10}"/>
              </a:ext>
            </a:extLst>
          </p:cNvPr>
          <p:cNvSpPr txBox="1"/>
          <p:nvPr/>
        </p:nvSpPr>
        <p:spPr>
          <a:xfrm>
            <a:off x="1002769" y="3551467"/>
            <a:ext cx="2502936" cy="369332"/>
          </a:xfrm>
          <a:prstGeom prst="rect">
            <a:avLst/>
          </a:prstGeom>
          <a:noFill/>
        </p:spPr>
        <p:txBody>
          <a:bodyPr wrap="square">
            <a:spAutoFit/>
          </a:bodyPr>
          <a:lstStyle/>
          <a:p>
            <a:pPr algn="ctr"/>
            <a:r>
              <a:rPr lang="ja-JP" altLang="en-US" i="0" dirty="0">
                <a:solidFill>
                  <a:srgbClr val="000000"/>
                </a:solidFill>
                <a:effectLst/>
                <a:latin typeface="BIZ UDPゴシック" panose="020B0400000000000000" pitchFamily="50" charset="-128"/>
                <a:ea typeface="BIZ UDPゴシック" panose="020B0400000000000000" pitchFamily="50" charset="-128"/>
              </a:rPr>
              <a:t>防護巡洋艦「經遠」</a:t>
            </a:r>
            <a:endParaRPr lang="ja-JP" altLang="en-US"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4A54F9B3-6FBD-453A-93DC-58F833527208}"/>
              </a:ext>
            </a:extLst>
          </p:cNvPr>
          <p:cNvSpPr txBox="1"/>
          <p:nvPr/>
        </p:nvSpPr>
        <p:spPr>
          <a:xfrm>
            <a:off x="2432567" y="6233003"/>
            <a:ext cx="7326863" cy="369332"/>
          </a:xfrm>
          <a:prstGeom prst="rect">
            <a:avLst/>
          </a:prstGeom>
          <a:noFill/>
        </p:spPr>
        <p:txBody>
          <a:bodyPr wrap="square">
            <a:spAutoFit/>
          </a:bodyPr>
          <a:lstStyle/>
          <a:p>
            <a:r>
              <a:rPr lang="en-US" altLang="ja-JP" i="0" dirty="0">
                <a:solidFill>
                  <a:srgbClr val="000000"/>
                </a:solidFill>
                <a:effectLst/>
                <a:latin typeface="BIZ UDPゴシック" panose="020B0400000000000000" pitchFamily="50" charset="-128"/>
                <a:ea typeface="BIZ UDPゴシック" panose="020B0400000000000000" pitchFamily="50" charset="-128"/>
              </a:rPr>
              <a:t>1891</a:t>
            </a:r>
            <a:r>
              <a:rPr lang="ja-JP" altLang="en-US" i="0" dirty="0">
                <a:solidFill>
                  <a:srgbClr val="000000"/>
                </a:solidFill>
                <a:effectLst/>
                <a:latin typeface="BIZ UDPゴシック" panose="020B0400000000000000" pitchFamily="50" charset="-128"/>
                <a:ea typeface="BIZ UDPゴシック" panose="020B0400000000000000" pitchFamily="50" charset="-128"/>
              </a:rPr>
              <a:t>年（明治</a:t>
            </a:r>
            <a:r>
              <a:rPr lang="en-US" altLang="ja-JP" i="0" dirty="0">
                <a:solidFill>
                  <a:srgbClr val="000000"/>
                </a:solidFill>
                <a:effectLst/>
                <a:latin typeface="BIZ UDPゴシック" panose="020B0400000000000000" pitchFamily="50" charset="-128"/>
                <a:ea typeface="BIZ UDPゴシック" panose="020B0400000000000000" pitchFamily="50" charset="-128"/>
              </a:rPr>
              <a:t>24</a:t>
            </a:r>
            <a:r>
              <a:rPr lang="ja-JP" altLang="en-US" i="0" dirty="0">
                <a:solidFill>
                  <a:srgbClr val="000000"/>
                </a:solidFill>
                <a:effectLst/>
                <a:latin typeface="BIZ UDPゴシック" panose="020B0400000000000000" pitchFamily="50" charset="-128"/>
                <a:ea typeface="BIZ UDPゴシック" panose="020B0400000000000000" pitchFamily="50" charset="-128"/>
              </a:rPr>
              <a:t>）</a:t>
            </a:r>
            <a:r>
              <a:rPr lang="en-US" altLang="ja-JP" i="0" dirty="0">
                <a:solidFill>
                  <a:srgbClr val="000000"/>
                </a:solidFill>
                <a:effectLst/>
                <a:latin typeface="BIZ UDPゴシック" panose="020B0400000000000000" pitchFamily="50" charset="-128"/>
                <a:ea typeface="BIZ UDPゴシック" panose="020B0400000000000000" pitchFamily="50" charset="-128"/>
              </a:rPr>
              <a:t>7</a:t>
            </a:r>
            <a:r>
              <a:rPr lang="ja-JP" altLang="en-US" i="0" dirty="0">
                <a:solidFill>
                  <a:srgbClr val="000000"/>
                </a:solidFill>
                <a:effectLst/>
                <a:latin typeface="BIZ UDPゴシック" panose="020B0400000000000000" pitchFamily="50" charset="-128"/>
                <a:ea typeface="BIZ UDPゴシック" panose="020B0400000000000000" pitchFamily="50" charset="-128"/>
              </a:rPr>
              <a:t>月、提督 丁汝昌が清国北洋艦隊を率いて来朝</a:t>
            </a:r>
            <a:endParaRPr lang="en-US" altLang="ja-JP" i="0" dirty="0">
              <a:solidFill>
                <a:srgbClr val="000000"/>
              </a:solidFill>
              <a:effectLs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34160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E05C7590-B346-80B5-66D8-C1B15E348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4" y="771625"/>
            <a:ext cx="7303477" cy="586104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1D76A3A-B0E5-B139-9761-14B1939CF358}"/>
              </a:ext>
            </a:extLst>
          </p:cNvPr>
          <p:cNvSpPr txBox="1"/>
          <p:nvPr/>
        </p:nvSpPr>
        <p:spPr>
          <a:xfrm>
            <a:off x="570960" y="675933"/>
            <a:ext cx="7180385" cy="230832"/>
          </a:xfrm>
          <a:prstGeom prst="rect">
            <a:avLst/>
          </a:prstGeom>
          <a:noFill/>
        </p:spPr>
        <p:txBody>
          <a:bodyPr wrap="square">
            <a:spAutoFit/>
          </a:bodyPr>
          <a:lstStyle/>
          <a:p>
            <a:r>
              <a:rPr lang="en-US" altLang="ja-JP" sz="900" dirty="0">
                <a:latin typeface="Amasis MT Pro Black" panose="02040A04050005020304" pitchFamily="18" charset="0"/>
              </a:rPr>
              <a:t>https://stat.ameba.jp/user_images/20190721/13/japmasa778/5c/9d/j/o1023082114508602493.jpg?caw=800</a:t>
            </a:r>
            <a:endParaRPr lang="ja-JP" altLang="en-US" sz="900" dirty="0">
              <a:latin typeface="Amasis MT Pro Black" panose="02040A04050005020304" pitchFamily="18" charset="0"/>
            </a:endParaRPr>
          </a:p>
        </p:txBody>
      </p:sp>
      <p:pic>
        <p:nvPicPr>
          <p:cNvPr id="2050" name="Picture 2" descr="【6年・歴史学習】大日本帝国万歳！ : 困らない叱らない。新間草海（あらまそうかい）の教室日記">
            <a:extLst>
              <a:ext uri="{FF2B5EF4-FFF2-40B4-BE49-F238E27FC236}">
                <a16:creationId xmlns:a16="http://schemas.microsoft.com/office/drawing/2014/main" id="{100B906F-9969-475F-91C1-32792206C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110" y="855601"/>
            <a:ext cx="4344956" cy="262224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日露戦争 | NHK for School">
            <a:extLst>
              <a:ext uri="{FF2B5EF4-FFF2-40B4-BE49-F238E27FC236}">
                <a16:creationId xmlns:a16="http://schemas.microsoft.com/office/drawing/2014/main" id="{4B1D972D-BF8D-4D56-929F-232CEA9D5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3110" y="3809646"/>
            <a:ext cx="4418329" cy="265874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3918844F-D3B1-40A6-AC4F-49BD9B2FB45D}"/>
              </a:ext>
            </a:extLst>
          </p:cNvPr>
          <p:cNvSpPr txBox="1"/>
          <p:nvPr/>
        </p:nvSpPr>
        <p:spPr>
          <a:xfrm>
            <a:off x="0" y="124581"/>
            <a:ext cx="12191999" cy="523220"/>
          </a:xfrm>
          <a:prstGeom prst="rect">
            <a:avLst/>
          </a:prstGeom>
          <a:noFill/>
        </p:spPr>
        <p:txBody>
          <a:bodyPr wrap="square" rtlCol="0">
            <a:spAutoFit/>
          </a:bodyPr>
          <a:lstStyle/>
          <a:p>
            <a:pPr algn="ctr"/>
            <a:r>
              <a:rPr kumimoji="1" lang="ja-JP" altLang="en-US" sz="2800" dirty="0">
                <a:latin typeface="UD デジタル 教科書体 NK-R" panose="02020400000000000000" pitchFamily="18" charset="-128"/>
                <a:ea typeface="UD デジタル 教科書体 NK-R" panose="02020400000000000000" pitchFamily="18" charset="-128"/>
              </a:rPr>
              <a:t>日露戦争・・・朝鮮半島の支配を巡る戦い（２）</a:t>
            </a:r>
          </a:p>
        </p:txBody>
      </p:sp>
      <p:sp>
        <p:nvSpPr>
          <p:cNvPr id="8" name="テキスト ボックス 7">
            <a:extLst>
              <a:ext uri="{FF2B5EF4-FFF2-40B4-BE49-F238E27FC236}">
                <a16:creationId xmlns:a16="http://schemas.microsoft.com/office/drawing/2014/main" id="{481A8088-5E94-4A52-A010-3AA1D9077CA1}"/>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1077369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4CA82113-3C01-47FC-86B8-E94DE90496C3}"/>
              </a:ext>
            </a:extLst>
          </p:cNvPr>
          <p:cNvSpPr txBox="1"/>
          <p:nvPr/>
        </p:nvSpPr>
        <p:spPr>
          <a:xfrm>
            <a:off x="3646033" y="192887"/>
            <a:ext cx="4840941"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日露戦争と三井物産</a:t>
            </a:r>
          </a:p>
        </p:txBody>
      </p:sp>
      <p:sp>
        <p:nvSpPr>
          <p:cNvPr id="14" name="テキスト ボックス 13">
            <a:extLst>
              <a:ext uri="{FF2B5EF4-FFF2-40B4-BE49-F238E27FC236}">
                <a16:creationId xmlns:a16="http://schemas.microsoft.com/office/drawing/2014/main" id="{B5D356A1-8585-485F-B9E7-76A1509D78D7}"/>
              </a:ext>
            </a:extLst>
          </p:cNvPr>
          <p:cNvSpPr txBox="1"/>
          <p:nvPr/>
        </p:nvSpPr>
        <p:spPr>
          <a:xfrm>
            <a:off x="1521114" y="3221655"/>
            <a:ext cx="902811"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rPr>
              <a:t>森恪</a:t>
            </a:r>
          </a:p>
        </p:txBody>
      </p:sp>
      <p:sp>
        <p:nvSpPr>
          <p:cNvPr id="28" name="テキスト ボックス 27">
            <a:extLst>
              <a:ext uri="{FF2B5EF4-FFF2-40B4-BE49-F238E27FC236}">
                <a16:creationId xmlns:a16="http://schemas.microsoft.com/office/drawing/2014/main" id="{0F735F3D-0104-403F-B1AD-2414FFF879F7}"/>
              </a:ext>
            </a:extLst>
          </p:cNvPr>
          <p:cNvSpPr txBox="1"/>
          <p:nvPr/>
        </p:nvSpPr>
        <p:spPr>
          <a:xfrm>
            <a:off x="9184226" y="2892749"/>
            <a:ext cx="2422458" cy="954107"/>
          </a:xfrm>
          <a:prstGeom prst="rect">
            <a:avLst/>
          </a:prstGeom>
          <a:noFill/>
        </p:spPr>
        <p:txBody>
          <a:bodyPr wrap="none" rtlCol="0">
            <a:spAutoFit/>
          </a:bodyPr>
          <a:lstStyle/>
          <a:p>
            <a:pPr algn="ctr"/>
            <a:r>
              <a:rPr kumimoji="1" lang="ja-JP" altLang="en-US" sz="2800" b="1" dirty="0">
                <a:latin typeface="Meiryo UI" panose="020B0604030504040204" pitchFamily="50" charset="-128"/>
                <a:ea typeface="Meiryo UI" panose="020B0604030504040204" pitchFamily="50" charset="-128"/>
              </a:rPr>
              <a:t>旧三井物産</a:t>
            </a:r>
            <a:endParaRPr kumimoji="1" lang="en-US" altLang="ja-JP" sz="2800" b="1" dirty="0">
              <a:latin typeface="Meiryo UI" panose="020B0604030504040204" pitchFamily="50" charset="-128"/>
              <a:ea typeface="Meiryo UI" panose="020B0604030504040204" pitchFamily="50" charset="-128"/>
            </a:endParaRPr>
          </a:p>
          <a:p>
            <a:r>
              <a:rPr kumimoji="1" lang="ja-JP" altLang="en-US" sz="2800" b="1" dirty="0">
                <a:latin typeface="Meiryo UI" panose="020B0604030504040204" pitchFamily="50" charset="-128"/>
                <a:ea typeface="Meiryo UI" panose="020B0604030504040204" pitchFamily="50" charset="-128"/>
              </a:rPr>
              <a:t>上海支店長邸</a:t>
            </a:r>
          </a:p>
        </p:txBody>
      </p:sp>
      <p:sp>
        <p:nvSpPr>
          <p:cNvPr id="30" name="テキスト ボックス 29">
            <a:extLst>
              <a:ext uri="{FF2B5EF4-FFF2-40B4-BE49-F238E27FC236}">
                <a16:creationId xmlns:a16="http://schemas.microsoft.com/office/drawing/2014/main" id="{A00016D1-5550-46DC-96C1-53C173DC0674}"/>
              </a:ext>
            </a:extLst>
          </p:cNvPr>
          <p:cNvSpPr txBox="1"/>
          <p:nvPr/>
        </p:nvSpPr>
        <p:spPr>
          <a:xfrm>
            <a:off x="8746954" y="3804600"/>
            <a:ext cx="3002398" cy="246221"/>
          </a:xfrm>
          <a:prstGeom prst="rect">
            <a:avLst/>
          </a:prstGeom>
          <a:noFill/>
        </p:spPr>
        <p:txBody>
          <a:bodyPr wrap="square">
            <a:spAutoFit/>
          </a:bodyPr>
          <a:lstStyle/>
          <a:p>
            <a:pPr algn="ctr"/>
            <a:r>
              <a:rPr lang="ja-JP" altLang="en-US" sz="1000" b="1" dirty="0">
                <a:latin typeface="Meiryo UI" panose="020B0604030504040204" pitchFamily="50" charset="-128"/>
                <a:ea typeface="Meiryo UI" panose="020B0604030504040204" pitchFamily="50" charset="-128"/>
              </a:rPr>
              <a:t>旧三井物産上海支店（瑞金二路</a:t>
            </a:r>
            <a:r>
              <a:rPr lang="en-US" altLang="ja-JP" sz="1000" b="1" dirty="0">
                <a:latin typeface="Meiryo UI" panose="020B0604030504040204" pitchFamily="50" charset="-128"/>
                <a:ea typeface="Meiryo UI" panose="020B0604030504040204" pitchFamily="50" charset="-128"/>
              </a:rPr>
              <a:t>118</a:t>
            </a:r>
            <a:r>
              <a:rPr lang="ja-JP" altLang="en-US" sz="1000" b="1" dirty="0">
                <a:latin typeface="Meiryo UI" panose="020B0604030504040204" pitchFamily="50" charset="-128"/>
                <a:ea typeface="Meiryo UI" panose="020B0604030504040204" pitchFamily="50" charset="-128"/>
              </a:rPr>
              <a:t>号</a:t>
            </a:r>
            <a:r>
              <a:rPr lang="en-US" altLang="ja-JP" sz="1000" b="1" dirty="0">
                <a:latin typeface="Meiryo UI" panose="020B0604030504040204" pitchFamily="50" charset="-128"/>
                <a:ea typeface="Meiryo UI" panose="020B0604030504040204" pitchFamily="50" charset="-128"/>
              </a:rPr>
              <a:t>4</a:t>
            </a:r>
            <a:r>
              <a:rPr lang="ja-JP" altLang="en-US" sz="1000" b="1" dirty="0">
                <a:latin typeface="Meiryo UI" panose="020B0604030504040204" pitchFamily="50" charset="-128"/>
                <a:ea typeface="Meiryo UI" panose="020B0604030504040204" pitchFamily="50" charset="-128"/>
              </a:rPr>
              <a:t>号楼）</a:t>
            </a:r>
          </a:p>
        </p:txBody>
      </p:sp>
      <p:sp>
        <p:nvSpPr>
          <p:cNvPr id="31" name="テキスト ボックス 30">
            <a:extLst>
              <a:ext uri="{FF2B5EF4-FFF2-40B4-BE49-F238E27FC236}">
                <a16:creationId xmlns:a16="http://schemas.microsoft.com/office/drawing/2014/main" id="{2B2342A1-6500-431F-BC94-9C11C42601AA}"/>
              </a:ext>
            </a:extLst>
          </p:cNvPr>
          <p:cNvSpPr txBox="1"/>
          <p:nvPr/>
        </p:nvSpPr>
        <p:spPr>
          <a:xfrm>
            <a:off x="8509894" y="6249404"/>
            <a:ext cx="3884238" cy="400110"/>
          </a:xfrm>
          <a:prstGeom prst="rect">
            <a:avLst/>
          </a:prstGeom>
          <a:noFill/>
        </p:spPr>
        <p:txBody>
          <a:bodyPr wrap="square">
            <a:spAutoFit/>
          </a:bodyPr>
          <a:lstStyle/>
          <a:p>
            <a:r>
              <a:rPr lang="ja-JP" altLang="en-US" sz="1000" dirty="0">
                <a:latin typeface="Meiryo UI" panose="020B0604030504040204" pitchFamily="50" charset="-128"/>
                <a:ea typeface="Meiryo UI" panose="020B0604030504040204" pitchFamily="50" charset="-128"/>
              </a:rPr>
              <a:t>（出典）上海今様</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http://shanghaiimayou.blog.fc2.com/blog-entry-22.html</a:t>
            </a:r>
            <a:endParaRPr lang="ja-JP" altLang="en-US" sz="1000" dirty="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07405EB9-4A61-4D25-9CB6-F6BA7F96828A}"/>
              </a:ext>
            </a:extLst>
          </p:cNvPr>
          <p:cNvSpPr txBox="1"/>
          <p:nvPr/>
        </p:nvSpPr>
        <p:spPr>
          <a:xfrm>
            <a:off x="5063327" y="1824356"/>
            <a:ext cx="2211572" cy="400110"/>
          </a:xfrm>
          <a:prstGeom prst="rect">
            <a:avLst/>
          </a:prstGeom>
          <a:noFill/>
          <a:ln>
            <a:noFill/>
          </a:ln>
        </p:spPr>
        <p:txBody>
          <a:bodyPr wrap="square" rtlCol="0">
            <a:spAutoFit/>
          </a:bodyPr>
          <a:lstStyle/>
          <a:p>
            <a:pPr algn="ctr"/>
            <a:r>
              <a:rPr lang="ja-JP" altLang="en-US" sz="2000" b="1" dirty="0">
                <a:solidFill>
                  <a:srgbClr val="002060"/>
                </a:solidFill>
                <a:latin typeface="Meiryo UI" panose="020B0604030504040204" pitchFamily="50" charset="-128"/>
                <a:ea typeface="Meiryo UI" panose="020B0604030504040204" pitchFamily="50" charset="-128"/>
              </a:rPr>
              <a:t>同じ</a:t>
            </a:r>
            <a:r>
              <a:rPr lang="ja-JP" altLang="en-US" sz="2000" b="1" dirty="0">
                <a:solidFill>
                  <a:srgbClr val="C00000"/>
                </a:solidFill>
                <a:latin typeface="Meiryo UI" panose="020B0604030504040204" pitchFamily="50" charset="-128"/>
                <a:ea typeface="Meiryo UI" panose="020B0604030504040204" pitchFamily="50" charset="-128"/>
              </a:rPr>
              <a:t>乱数表</a:t>
            </a:r>
            <a:r>
              <a:rPr kumimoji="1" lang="ja-JP" altLang="en-US" sz="2000" b="1" dirty="0">
                <a:solidFill>
                  <a:srgbClr val="002060"/>
                </a:solidFill>
                <a:latin typeface="Meiryo UI" panose="020B0604030504040204" pitchFamily="50" charset="-128"/>
                <a:ea typeface="Meiryo UI" panose="020B0604030504040204" pitchFamily="50" charset="-128"/>
              </a:rPr>
              <a:t>配信！</a:t>
            </a:r>
          </a:p>
        </p:txBody>
      </p:sp>
      <p:grpSp>
        <p:nvGrpSpPr>
          <p:cNvPr id="12" name="グループ化 11">
            <a:extLst>
              <a:ext uri="{FF2B5EF4-FFF2-40B4-BE49-F238E27FC236}">
                <a16:creationId xmlns:a16="http://schemas.microsoft.com/office/drawing/2014/main" id="{BB767486-4829-4B1C-B603-075D8FBD8B3E}"/>
              </a:ext>
            </a:extLst>
          </p:cNvPr>
          <p:cNvGrpSpPr/>
          <p:nvPr/>
        </p:nvGrpSpPr>
        <p:grpSpPr>
          <a:xfrm>
            <a:off x="5245667" y="1138504"/>
            <a:ext cx="1700665" cy="701911"/>
            <a:chOff x="4719145" y="2268071"/>
            <a:chExt cx="1700665" cy="701911"/>
          </a:xfrm>
        </p:grpSpPr>
        <p:sp>
          <p:nvSpPr>
            <p:cNvPr id="11" name="月 10">
              <a:extLst>
                <a:ext uri="{FF2B5EF4-FFF2-40B4-BE49-F238E27FC236}">
                  <a16:creationId xmlns:a16="http://schemas.microsoft.com/office/drawing/2014/main" id="{A9D3F085-2011-40AF-B109-EAE2F0CBACB5}"/>
                </a:ext>
              </a:extLst>
            </p:cNvPr>
            <p:cNvSpPr/>
            <p:nvPr/>
          </p:nvSpPr>
          <p:spPr>
            <a:xfrm rot="5565398">
              <a:off x="5446019" y="2679367"/>
              <a:ext cx="262122" cy="319108"/>
            </a:xfrm>
            <a:prstGeom prst="moon">
              <a:avLst>
                <a:gd name="adj" fmla="val 50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六角形 1">
              <a:extLst>
                <a:ext uri="{FF2B5EF4-FFF2-40B4-BE49-F238E27FC236}">
                  <a16:creationId xmlns:a16="http://schemas.microsoft.com/office/drawing/2014/main" id="{43D3951D-A429-49A2-9675-44A925BA8128}"/>
                </a:ext>
              </a:extLst>
            </p:cNvPr>
            <p:cNvSpPr/>
            <p:nvPr/>
          </p:nvSpPr>
          <p:spPr>
            <a:xfrm>
              <a:off x="5387788" y="2519082"/>
              <a:ext cx="367553" cy="304791"/>
            </a:xfrm>
            <a:prstGeom prst="hexagon">
              <a:avLst/>
            </a:prstGeom>
            <a:solidFill>
              <a:srgbClr val="002060"/>
            </a:solidFill>
            <a:ln>
              <a:noFill/>
            </a:ln>
            <a:effectLst>
              <a:outerShdw blurRad="63500" sx="102000" sy="102000" algn="ctr" rotWithShape="0">
                <a:prstClr val="black">
                  <a:alpha val="40000"/>
                </a:prst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五方向 3">
              <a:extLst>
                <a:ext uri="{FF2B5EF4-FFF2-40B4-BE49-F238E27FC236}">
                  <a16:creationId xmlns:a16="http://schemas.microsoft.com/office/drawing/2014/main" id="{16D4CEE2-5C1B-424C-A710-491CDCCC7B30}"/>
                </a:ext>
              </a:extLst>
            </p:cNvPr>
            <p:cNvSpPr/>
            <p:nvPr/>
          </p:nvSpPr>
          <p:spPr>
            <a:xfrm>
              <a:off x="4719145" y="2604243"/>
              <a:ext cx="668643" cy="134468"/>
            </a:xfrm>
            <a:prstGeom prst="homePlate">
              <a:avLst/>
            </a:prstGeom>
            <a:solidFill>
              <a:srgbClr val="FFC000"/>
            </a:solidFill>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C00DD04D-766E-4FFE-A01C-C645B1474C4C}"/>
                </a:ext>
              </a:extLst>
            </p:cNvPr>
            <p:cNvCxnSpPr>
              <a:endCxn id="2" idx="4"/>
            </p:cNvCxnSpPr>
            <p:nvPr/>
          </p:nvCxnSpPr>
          <p:spPr>
            <a:xfrm>
              <a:off x="5387788" y="2268071"/>
              <a:ext cx="76198" cy="251011"/>
            </a:xfrm>
            <a:prstGeom prst="line">
              <a:avLst/>
            </a:prstGeom>
            <a:ln>
              <a:solidFill>
                <a:srgbClr val="FF66CC"/>
              </a:solidFill>
              <a:headEnd type="diamond"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496918-56C6-4478-8133-4194D41725DF}"/>
                </a:ext>
              </a:extLst>
            </p:cNvPr>
            <p:cNvCxnSpPr>
              <a:endCxn id="2" idx="5"/>
            </p:cNvCxnSpPr>
            <p:nvPr/>
          </p:nvCxnSpPr>
          <p:spPr>
            <a:xfrm flipH="1">
              <a:off x="5679143" y="2268071"/>
              <a:ext cx="76198" cy="251011"/>
            </a:xfrm>
            <a:prstGeom prst="line">
              <a:avLst/>
            </a:prstGeom>
            <a:ln>
              <a:solidFill>
                <a:srgbClr val="FF66CC"/>
              </a:solidFill>
              <a:headEnd type="diamond" w="med" len="med"/>
              <a:tailEnd type="oval" w="med" len="med"/>
            </a:ln>
          </p:spPr>
          <p:style>
            <a:lnRef idx="1">
              <a:schemeClr val="accent1"/>
            </a:lnRef>
            <a:fillRef idx="0">
              <a:schemeClr val="accent1"/>
            </a:fillRef>
            <a:effectRef idx="0">
              <a:schemeClr val="accent1"/>
            </a:effectRef>
            <a:fontRef idx="minor">
              <a:schemeClr val="tx1"/>
            </a:fontRef>
          </p:style>
        </p:cxnSp>
        <p:sp>
          <p:nvSpPr>
            <p:cNvPr id="46" name="矢印: 五方向 45">
              <a:extLst>
                <a:ext uri="{FF2B5EF4-FFF2-40B4-BE49-F238E27FC236}">
                  <a16:creationId xmlns:a16="http://schemas.microsoft.com/office/drawing/2014/main" id="{797F0413-C723-44E0-909B-008ADC07AF3C}"/>
                </a:ext>
              </a:extLst>
            </p:cNvPr>
            <p:cNvSpPr/>
            <p:nvPr/>
          </p:nvSpPr>
          <p:spPr>
            <a:xfrm rot="10800000">
              <a:off x="5751167" y="2604305"/>
              <a:ext cx="668643" cy="134468"/>
            </a:xfrm>
            <a:prstGeom prst="homePlate">
              <a:avLst/>
            </a:prstGeom>
            <a:solidFill>
              <a:srgbClr val="FFC000"/>
            </a:solidFill>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マイル 4">
              <a:extLst>
                <a:ext uri="{FF2B5EF4-FFF2-40B4-BE49-F238E27FC236}">
                  <a16:creationId xmlns:a16="http://schemas.microsoft.com/office/drawing/2014/main" id="{5AD1D1FF-4F7A-4484-BCBE-74AA5DEFA998}"/>
                </a:ext>
              </a:extLst>
            </p:cNvPr>
            <p:cNvSpPr/>
            <p:nvPr/>
          </p:nvSpPr>
          <p:spPr>
            <a:xfrm>
              <a:off x="5438021" y="2549214"/>
              <a:ext cx="255495" cy="251012"/>
            </a:xfrm>
            <a:prstGeom prst="smileyFac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9" name="テキスト ボックス 48">
            <a:extLst>
              <a:ext uri="{FF2B5EF4-FFF2-40B4-BE49-F238E27FC236}">
                <a16:creationId xmlns:a16="http://schemas.microsoft.com/office/drawing/2014/main" id="{FA029DB1-8563-4838-B8C4-55BE85190506}"/>
              </a:ext>
            </a:extLst>
          </p:cNvPr>
          <p:cNvSpPr txBox="1"/>
          <p:nvPr/>
        </p:nvSpPr>
        <p:spPr>
          <a:xfrm>
            <a:off x="5683213" y="861762"/>
            <a:ext cx="770916" cy="246221"/>
          </a:xfrm>
          <a:prstGeom prst="rect">
            <a:avLst/>
          </a:prstGeom>
          <a:noFill/>
        </p:spPr>
        <p:txBody>
          <a:bodyPr wrap="square">
            <a:spAutoFit/>
          </a:bodyPr>
          <a:lstStyle/>
          <a:p>
            <a:pPr algn="ctr"/>
            <a:r>
              <a:rPr lang="ja-JP" altLang="en-US" sz="1000" b="1" dirty="0">
                <a:latin typeface="Meiryo UI" panose="020B0604030504040204" pitchFamily="50" charset="-128"/>
                <a:ea typeface="Meiryo UI" panose="020B0604030504040204" pitchFamily="50" charset="-128"/>
              </a:rPr>
              <a:t>人工衛星</a:t>
            </a:r>
          </a:p>
        </p:txBody>
      </p:sp>
      <p:cxnSp>
        <p:nvCxnSpPr>
          <p:cNvPr id="23" name="直線矢印コネクタ 22">
            <a:extLst>
              <a:ext uri="{FF2B5EF4-FFF2-40B4-BE49-F238E27FC236}">
                <a16:creationId xmlns:a16="http://schemas.microsoft.com/office/drawing/2014/main" id="{BCBC29FA-0D97-4767-92F3-A72A938F6E58}"/>
              </a:ext>
            </a:extLst>
          </p:cNvPr>
          <p:cNvCxnSpPr>
            <a:cxnSpLocks/>
            <a:stCxn id="43" idx="1"/>
            <a:endCxn id="1032" idx="3"/>
          </p:cNvCxnSpPr>
          <p:nvPr/>
        </p:nvCxnSpPr>
        <p:spPr>
          <a:xfrm flipH="1" flipV="1">
            <a:off x="2968951" y="1904431"/>
            <a:ext cx="2094376" cy="119980"/>
          </a:xfrm>
          <a:prstGeom prst="straightConnector1">
            <a:avLst/>
          </a:prstGeom>
          <a:ln w="381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D89BB844-35BA-42EF-9570-86EBB6DFAFB2}"/>
              </a:ext>
            </a:extLst>
          </p:cNvPr>
          <p:cNvCxnSpPr>
            <a:cxnSpLocks/>
            <a:stCxn id="43" idx="3"/>
          </p:cNvCxnSpPr>
          <p:nvPr/>
        </p:nvCxnSpPr>
        <p:spPr>
          <a:xfrm flipV="1">
            <a:off x="7274899" y="1847937"/>
            <a:ext cx="2132984" cy="176474"/>
          </a:xfrm>
          <a:prstGeom prst="straightConnector1">
            <a:avLst/>
          </a:prstGeom>
          <a:ln w="381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D0EF8B4F-BF23-4D13-A159-D7E7764CF185}"/>
              </a:ext>
            </a:extLst>
          </p:cNvPr>
          <p:cNvSpPr txBox="1"/>
          <p:nvPr/>
        </p:nvSpPr>
        <p:spPr>
          <a:xfrm>
            <a:off x="6269257" y="1437687"/>
            <a:ext cx="770916" cy="215444"/>
          </a:xfrm>
          <a:prstGeom prst="rect">
            <a:avLst/>
          </a:prstGeom>
          <a:noFill/>
        </p:spPr>
        <p:txBody>
          <a:bodyPr wrap="square">
            <a:spAutoFit/>
          </a:bodyPr>
          <a:lstStyle/>
          <a:p>
            <a:pPr algn="ctr"/>
            <a:r>
              <a:rPr lang="ja-JP" altLang="en-US" sz="800" dirty="0">
                <a:latin typeface="Meiryo UI" panose="020B0604030504040204" pitchFamily="50" charset="-128"/>
                <a:ea typeface="Meiryo UI" panose="020B0604030504040204" pitchFamily="50" charset="-128"/>
              </a:rPr>
              <a:t>太陽光パネル</a:t>
            </a:r>
          </a:p>
        </p:txBody>
      </p:sp>
      <p:sp>
        <p:nvSpPr>
          <p:cNvPr id="59" name="テキスト ボックス 58">
            <a:extLst>
              <a:ext uri="{FF2B5EF4-FFF2-40B4-BE49-F238E27FC236}">
                <a16:creationId xmlns:a16="http://schemas.microsoft.com/office/drawing/2014/main" id="{DA5F8980-08ED-4741-B234-F4E5A2880C0E}"/>
              </a:ext>
            </a:extLst>
          </p:cNvPr>
          <p:cNvSpPr txBox="1"/>
          <p:nvPr/>
        </p:nvSpPr>
        <p:spPr>
          <a:xfrm>
            <a:off x="5181039" y="1437446"/>
            <a:ext cx="770916" cy="215444"/>
          </a:xfrm>
          <a:prstGeom prst="rect">
            <a:avLst/>
          </a:prstGeom>
          <a:noFill/>
        </p:spPr>
        <p:txBody>
          <a:bodyPr wrap="square">
            <a:spAutoFit/>
          </a:bodyPr>
          <a:lstStyle/>
          <a:p>
            <a:pPr algn="ctr"/>
            <a:r>
              <a:rPr lang="ja-JP" altLang="en-US" sz="800" dirty="0">
                <a:latin typeface="Meiryo UI" panose="020B0604030504040204" pitchFamily="50" charset="-128"/>
                <a:ea typeface="Meiryo UI" panose="020B0604030504040204" pitchFamily="50" charset="-128"/>
              </a:rPr>
              <a:t>太陽光パネル</a:t>
            </a:r>
          </a:p>
        </p:txBody>
      </p:sp>
      <p:sp>
        <p:nvSpPr>
          <p:cNvPr id="60" name="テキスト ボックス 59">
            <a:extLst>
              <a:ext uri="{FF2B5EF4-FFF2-40B4-BE49-F238E27FC236}">
                <a16:creationId xmlns:a16="http://schemas.microsoft.com/office/drawing/2014/main" id="{86E4A38E-ADF6-4D50-B4A1-E85C80621CAA}"/>
              </a:ext>
            </a:extLst>
          </p:cNvPr>
          <p:cNvSpPr txBox="1"/>
          <p:nvPr/>
        </p:nvSpPr>
        <p:spPr>
          <a:xfrm>
            <a:off x="3764785" y="3707774"/>
            <a:ext cx="4183542" cy="707886"/>
          </a:xfrm>
          <a:prstGeom prst="rect">
            <a:avLst/>
          </a:prstGeom>
          <a:noFill/>
          <a:ln w="38100">
            <a:solidFill>
              <a:schemeClr val="tx1"/>
            </a:solid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通信文</a:t>
            </a:r>
            <a:r>
              <a:rPr kumimoji="1" lang="en-US" altLang="ja-JP" sz="1200" dirty="0">
                <a:latin typeface="Meiryo UI" panose="020B0604030504040204" pitchFamily="50" charset="-128"/>
                <a:ea typeface="Meiryo UI" panose="020B0604030504040204" pitchFamily="50" charset="-128"/>
              </a:rPr>
              <a:t>】</a:t>
            </a:r>
          </a:p>
          <a:p>
            <a:pPr algn="ctr"/>
            <a:r>
              <a:rPr kumimoji="1" lang="ja-JP" altLang="en-US" sz="2800" dirty="0">
                <a:latin typeface="Meiryo UI" panose="020B0604030504040204" pitchFamily="50" charset="-128"/>
                <a:ea typeface="Meiryo UI" panose="020B0604030504040204" pitchFamily="50" charset="-128"/>
              </a:rPr>
              <a:t>バルチック艦隊</a:t>
            </a:r>
            <a:r>
              <a:rPr lang="ja-JP" altLang="en-US" sz="2800" dirty="0">
                <a:latin typeface="Meiryo UI" panose="020B0604030504040204" pitchFamily="50" charset="-128"/>
                <a:ea typeface="Meiryo UI" panose="020B0604030504040204" pitchFamily="50" charset="-128"/>
              </a:rPr>
              <a:t>を探せ！</a:t>
            </a:r>
            <a:endParaRPr kumimoji="1" lang="ja-JP" altLang="en-US" sz="2800" dirty="0">
              <a:latin typeface="Meiryo UI" panose="020B0604030504040204" pitchFamily="50" charset="-128"/>
              <a:ea typeface="Meiryo UI" panose="020B0604030504040204" pitchFamily="50" charset="-128"/>
            </a:endParaRPr>
          </a:p>
        </p:txBody>
      </p:sp>
      <p:sp>
        <p:nvSpPr>
          <p:cNvPr id="52" name="矢印: 右 51">
            <a:extLst>
              <a:ext uri="{FF2B5EF4-FFF2-40B4-BE49-F238E27FC236}">
                <a16:creationId xmlns:a16="http://schemas.microsoft.com/office/drawing/2014/main" id="{0C9919B9-1DB8-46C1-AF01-24CE8AECB6D1}"/>
              </a:ext>
            </a:extLst>
          </p:cNvPr>
          <p:cNvSpPr/>
          <p:nvPr/>
        </p:nvSpPr>
        <p:spPr>
          <a:xfrm rot="10800000">
            <a:off x="3000873" y="3804531"/>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矢印: 右 61">
            <a:extLst>
              <a:ext uri="{FF2B5EF4-FFF2-40B4-BE49-F238E27FC236}">
                <a16:creationId xmlns:a16="http://schemas.microsoft.com/office/drawing/2014/main" id="{4DFB508A-4BDF-419A-9990-C8E268E89735}"/>
              </a:ext>
            </a:extLst>
          </p:cNvPr>
          <p:cNvSpPr/>
          <p:nvPr/>
        </p:nvSpPr>
        <p:spPr>
          <a:xfrm rot="10800000">
            <a:off x="7970354" y="3804531"/>
            <a:ext cx="713079"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1">
            <a:extLst>
              <a:ext uri="{FF2B5EF4-FFF2-40B4-BE49-F238E27FC236}">
                <a16:creationId xmlns:a16="http://schemas.microsoft.com/office/drawing/2014/main" id="{88AAA900-EF8A-41E3-BE39-850811F3DF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4419" y="1259379"/>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図 1">
            <a:extLst>
              <a:ext uri="{FF2B5EF4-FFF2-40B4-BE49-F238E27FC236}">
                <a16:creationId xmlns:a16="http://schemas.microsoft.com/office/drawing/2014/main" id="{544F0EE0-27E3-443A-A679-3F216BBD50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2059" y="1259379"/>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テキスト ボックス 69">
            <a:extLst>
              <a:ext uri="{FF2B5EF4-FFF2-40B4-BE49-F238E27FC236}">
                <a16:creationId xmlns:a16="http://schemas.microsoft.com/office/drawing/2014/main" id="{0FEBCD53-DC58-40D2-853D-3F5FC818AFBA}"/>
              </a:ext>
            </a:extLst>
          </p:cNvPr>
          <p:cNvSpPr txBox="1"/>
          <p:nvPr/>
        </p:nvSpPr>
        <p:spPr>
          <a:xfrm>
            <a:off x="4161885" y="2838942"/>
            <a:ext cx="3769920" cy="523220"/>
          </a:xfrm>
          <a:prstGeom prst="rect">
            <a:avLst/>
          </a:prstGeom>
          <a:noFill/>
          <a:ln>
            <a:noFill/>
          </a:ln>
        </p:spPr>
        <p:txBody>
          <a:bodyPr wrap="square" rtlCol="0">
            <a:spAutoFit/>
          </a:bodyPr>
          <a:lstStyle/>
          <a:p>
            <a:pPr algn="ctr"/>
            <a:r>
              <a:rPr lang="ja-JP" altLang="en-US" sz="2800" b="1" u="sng" dirty="0">
                <a:solidFill>
                  <a:srgbClr val="002060"/>
                </a:solidFill>
                <a:latin typeface="Meiryo UI" panose="020B0604030504040204" pitchFamily="50" charset="-128"/>
                <a:ea typeface="Meiryo UI" panose="020B0604030504040204" pitchFamily="50" charset="-128"/>
              </a:rPr>
              <a:t>暗号鍵</a:t>
            </a:r>
            <a:r>
              <a:rPr lang="ja-JP" altLang="en-US" sz="2800" b="1" u="sng" dirty="0">
                <a:solidFill>
                  <a:srgbClr val="7030A0"/>
                </a:solidFill>
                <a:latin typeface="Meiryo UI" panose="020B0604030504040204" pitchFamily="50" charset="-128"/>
                <a:ea typeface="Meiryo UI" panose="020B0604030504040204" pitchFamily="50" charset="-128"/>
              </a:rPr>
              <a:t> </a:t>
            </a:r>
            <a:r>
              <a:rPr lang="en-US" altLang="ja-JP" sz="2800" b="1" u="sng" dirty="0">
                <a:solidFill>
                  <a:srgbClr val="7030A0"/>
                </a:solidFill>
                <a:latin typeface="Meiryo UI" panose="020B0604030504040204" pitchFamily="50" charset="-128"/>
                <a:ea typeface="Meiryo UI" panose="020B0604030504040204" pitchFamily="50" charset="-128"/>
              </a:rPr>
              <a:t>or </a:t>
            </a:r>
            <a:r>
              <a:rPr lang="ja-JP" altLang="en-US" sz="2800" b="1" u="sng" dirty="0">
                <a:solidFill>
                  <a:srgbClr val="002060"/>
                </a:solidFill>
                <a:latin typeface="Meiryo UI" panose="020B0604030504040204" pitchFamily="50" charset="-128"/>
                <a:ea typeface="Meiryo UI" panose="020B0604030504040204" pitchFamily="50" charset="-128"/>
              </a:rPr>
              <a:t>量子鍵</a:t>
            </a:r>
            <a:endParaRPr kumimoji="1" lang="ja-JP" altLang="en-US" sz="2800" b="1" u="sng" dirty="0">
              <a:solidFill>
                <a:srgbClr val="002060"/>
              </a:solidFill>
              <a:latin typeface="Meiryo UI" panose="020B0604030504040204" pitchFamily="50" charset="-128"/>
              <a:ea typeface="Meiryo UI" panose="020B0604030504040204" pitchFamily="50" charset="-128"/>
            </a:endParaRPr>
          </a:p>
        </p:txBody>
      </p:sp>
      <p:sp>
        <p:nvSpPr>
          <p:cNvPr id="61" name="矢印: 下 60">
            <a:extLst>
              <a:ext uri="{FF2B5EF4-FFF2-40B4-BE49-F238E27FC236}">
                <a16:creationId xmlns:a16="http://schemas.microsoft.com/office/drawing/2014/main" id="{CA25BCA1-9C0C-4F63-8B15-7750445AA3A4}"/>
              </a:ext>
            </a:extLst>
          </p:cNvPr>
          <p:cNvSpPr/>
          <p:nvPr/>
        </p:nvSpPr>
        <p:spPr>
          <a:xfrm>
            <a:off x="5694466" y="2256650"/>
            <a:ext cx="818272" cy="66078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UD Digi Kyokasho NK-B" panose="02020700000000000000" pitchFamily="18" charset="-128"/>
              <a:ea typeface="UD Digi Kyokasho NK-B" panose="02020700000000000000" pitchFamily="18" charset="-128"/>
            </a:endParaRPr>
          </a:p>
        </p:txBody>
      </p:sp>
      <p:pic>
        <p:nvPicPr>
          <p:cNvPr id="1026" name="Picture 2">
            <a:extLst>
              <a:ext uri="{FF2B5EF4-FFF2-40B4-BE49-F238E27FC236}">
                <a16:creationId xmlns:a16="http://schemas.microsoft.com/office/drawing/2014/main" id="{7B9CAD0D-0AD8-4378-813E-2AEDFA3675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1937" y="4024243"/>
            <a:ext cx="3006743" cy="22546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07945DFA-28D6-4BE6-94B5-9707FF3D1789}"/>
              </a:ext>
            </a:extLst>
          </p:cNvPr>
          <p:cNvSpPr txBox="1"/>
          <p:nvPr/>
        </p:nvSpPr>
        <p:spPr>
          <a:xfrm>
            <a:off x="1588182" y="3109904"/>
            <a:ext cx="1120877" cy="246221"/>
          </a:xfrm>
          <a:prstGeom prst="rect">
            <a:avLst/>
          </a:prstGeom>
          <a:noFill/>
        </p:spPr>
        <p:txBody>
          <a:bodyPr wrap="square" rtlCol="0">
            <a:spAutoFit/>
          </a:bodyPr>
          <a:lstStyle/>
          <a:p>
            <a:pPr algn="ctr"/>
            <a:r>
              <a:rPr kumimoji="1" lang="ja-JP" altLang="en-US" sz="1000" dirty="0">
                <a:latin typeface="BIZ UD明朝 Medium" panose="02020500000000000000" pitchFamily="17" charset="-128"/>
                <a:ea typeface="BIZ UD明朝 Medium" panose="02020500000000000000" pitchFamily="17" charset="-128"/>
              </a:rPr>
              <a:t>つとむ</a:t>
            </a:r>
          </a:p>
        </p:txBody>
      </p:sp>
      <p:pic>
        <p:nvPicPr>
          <p:cNvPr id="17" name="Picture 6" descr="新しいウィンドウで写真1の拡大画像を開きます">
            <a:extLst>
              <a:ext uri="{FF2B5EF4-FFF2-40B4-BE49-F238E27FC236}">
                <a16:creationId xmlns:a16="http://schemas.microsoft.com/office/drawing/2014/main" id="{C6A4C23A-F58C-4438-8F56-76A1BE0A8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7455" y="440935"/>
            <a:ext cx="1905000" cy="2476500"/>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66283CC8-1241-4B75-BDCE-6FAE0591DE5B}"/>
              </a:ext>
            </a:extLst>
          </p:cNvPr>
          <p:cNvSpPr txBox="1"/>
          <p:nvPr/>
        </p:nvSpPr>
        <p:spPr>
          <a:xfrm>
            <a:off x="9209074" y="-17152"/>
            <a:ext cx="2372764" cy="523220"/>
          </a:xfrm>
          <a:prstGeom prst="rect">
            <a:avLst/>
          </a:prstGeom>
          <a:noFill/>
        </p:spPr>
        <p:txBody>
          <a:bodyPr wrap="none" rtlCol="0">
            <a:spAutoFit/>
          </a:bodyPr>
          <a:lstStyle/>
          <a:p>
            <a:pPr algn="ctr"/>
            <a:r>
              <a:rPr lang="ja-JP" altLang="en-US" sz="1600" b="1" dirty="0">
                <a:latin typeface="Meiryo UI" panose="020B0604030504040204" pitchFamily="50" charset="-128"/>
                <a:ea typeface="Meiryo UI" panose="020B0604030504040204" pitchFamily="50" charset="-128"/>
              </a:rPr>
              <a:t>山本条太郎　上海支店長</a:t>
            </a:r>
            <a:endParaRPr lang="en-US" altLang="ja-JP" sz="1600" b="1"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三井物産、満鉄総裁</a:t>
            </a:r>
          </a:p>
        </p:txBody>
      </p:sp>
      <p:sp>
        <p:nvSpPr>
          <p:cNvPr id="19" name="テキスト ボックス 18">
            <a:extLst>
              <a:ext uri="{FF2B5EF4-FFF2-40B4-BE49-F238E27FC236}">
                <a16:creationId xmlns:a16="http://schemas.microsoft.com/office/drawing/2014/main" id="{76ED3DC9-1DD9-4E38-A39F-4D62876AC76B}"/>
              </a:ext>
            </a:extLst>
          </p:cNvPr>
          <p:cNvSpPr txBox="1"/>
          <p:nvPr/>
        </p:nvSpPr>
        <p:spPr>
          <a:xfrm>
            <a:off x="790005" y="1529891"/>
            <a:ext cx="338554" cy="1898636"/>
          </a:xfrm>
          <a:prstGeom prst="rect">
            <a:avLst/>
          </a:prstGeom>
          <a:noFill/>
        </p:spPr>
        <p:txBody>
          <a:bodyPr vert="eaVert" wrap="square" rtlCol="0">
            <a:spAutoFit/>
          </a:bodyPr>
          <a:lstStyle/>
          <a:p>
            <a:pPr algn="ctr"/>
            <a:r>
              <a:rPr kumimoji="1" lang="ja-JP" altLang="en-US" sz="1000" dirty="0">
                <a:latin typeface="BIZ UD明朝 Medium" panose="02020500000000000000" pitchFamily="17" charset="-128"/>
                <a:ea typeface="BIZ UD明朝 Medium" panose="02020500000000000000" pitchFamily="17" charset="-128"/>
              </a:rPr>
              <a:t>（出典）国立国会図書館</a:t>
            </a:r>
          </a:p>
        </p:txBody>
      </p:sp>
      <p:sp>
        <p:nvSpPr>
          <p:cNvPr id="47" name="テキスト ボックス 46">
            <a:extLst>
              <a:ext uri="{FF2B5EF4-FFF2-40B4-BE49-F238E27FC236}">
                <a16:creationId xmlns:a16="http://schemas.microsoft.com/office/drawing/2014/main" id="{CDE60369-4933-4DF4-9FAD-F843A30B92D2}"/>
              </a:ext>
            </a:extLst>
          </p:cNvPr>
          <p:cNvSpPr txBox="1"/>
          <p:nvPr/>
        </p:nvSpPr>
        <p:spPr>
          <a:xfrm>
            <a:off x="946159" y="395157"/>
            <a:ext cx="2098652" cy="307777"/>
          </a:xfrm>
          <a:prstGeom prst="rect">
            <a:avLst/>
          </a:prstGeom>
          <a:noFill/>
        </p:spPr>
        <p:txBody>
          <a:bodyPr wrap="none" rtlCol="0">
            <a:spAutoFit/>
          </a:bodyPr>
          <a:lstStyle/>
          <a:p>
            <a:pPr algn="ctr"/>
            <a:r>
              <a:rPr kumimoji="1" lang="ja-JP" altLang="en-US" sz="1400" b="1" dirty="0">
                <a:latin typeface="Meiryo UI" panose="020B0604030504040204" pitchFamily="50" charset="-128"/>
                <a:ea typeface="Meiryo UI" panose="020B0604030504040204" pitchFamily="50" charset="-128"/>
              </a:rPr>
              <a:t>三井物産、外務政務次官</a:t>
            </a:r>
          </a:p>
        </p:txBody>
      </p:sp>
      <p:pic>
        <p:nvPicPr>
          <p:cNvPr id="1032" name="Picture 8" descr="新しいウィンドウで写真1の拡大画像を開きます">
            <a:extLst>
              <a:ext uri="{FF2B5EF4-FFF2-40B4-BE49-F238E27FC236}">
                <a16:creationId xmlns:a16="http://schemas.microsoft.com/office/drawing/2014/main" id="{CC49026C-9B65-41B2-99F1-AAC49E3DF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951" y="666181"/>
            <a:ext cx="19050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洋上の点―情報戦略家森恪の半生 (中公文庫 A 154-3) | 小島 直記 |本 | 通販 | Amazon">
            <a:extLst>
              <a:ext uri="{FF2B5EF4-FFF2-40B4-BE49-F238E27FC236}">
                <a16:creationId xmlns:a16="http://schemas.microsoft.com/office/drawing/2014/main" id="{5B7280BA-92A5-4FA1-88FD-1A8779FF9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789" y="3759768"/>
            <a:ext cx="1951323" cy="2766222"/>
          </a:xfrm>
          <a:prstGeom prst="rect">
            <a:avLst/>
          </a:prstGeom>
          <a:noFill/>
          <a:extLst>
            <a:ext uri="{909E8E84-426E-40DD-AFC4-6F175D3DCCD1}">
              <a14:hiddenFill xmlns:a14="http://schemas.microsoft.com/office/drawing/2010/main">
                <a:solidFill>
                  <a:srgbClr val="FFFFFF"/>
                </a:solidFill>
              </a14:hiddenFill>
            </a:ext>
          </a:extLst>
        </p:spPr>
      </p:pic>
      <p:sp>
        <p:nvSpPr>
          <p:cNvPr id="50" name="テキスト ボックス 49">
            <a:extLst>
              <a:ext uri="{FF2B5EF4-FFF2-40B4-BE49-F238E27FC236}">
                <a16:creationId xmlns:a16="http://schemas.microsoft.com/office/drawing/2014/main" id="{2FC5B0A1-AA21-4605-89E1-5F33EF1AD64D}"/>
              </a:ext>
            </a:extLst>
          </p:cNvPr>
          <p:cNvSpPr txBox="1"/>
          <p:nvPr/>
        </p:nvSpPr>
        <p:spPr>
          <a:xfrm>
            <a:off x="3778244" y="4555377"/>
            <a:ext cx="4183542" cy="1138773"/>
          </a:xfrm>
          <a:prstGeom prst="rect">
            <a:avLst/>
          </a:prstGeom>
          <a:noFill/>
          <a:ln w="38100">
            <a:solidFill>
              <a:schemeClr val="tx1"/>
            </a:solid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通信文</a:t>
            </a:r>
            <a:r>
              <a:rPr kumimoji="1" lang="en-US" altLang="ja-JP" sz="1200" dirty="0">
                <a:latin typeface="Meiryo UI" panose="020B0604030504040204" pitchFamily="50" charset="-128"/>
                <a:ea typeface="Meiryo UI" panose="020B0604030504040204" pitchFamily="50" charset="-128"/>
              </a:rPr>
              <a:t>】</a:t>
            </a:r>
          </a:p>
          <a:p>
            <a:pPr algn="ctr"/>
            <a:r>
              <a:rPr kumimoji="1" lang="ja-JP" altLang="en-US" sz="2800" b="1" dirty="0">
                <a:solidFill>
                  <a:srgbClr val="002060"/>
                </a:solidFill>
                <a:latin typeface="Meiryo UI" panose="020B0604030504040204" pitchFamily="50" charset="-128"/>
                <a:ea typeface="Meiryo UI" panose="020B0604030504040204" pitchFamily="50" charset="-128"/>
              </a:rPr>
              <a:t>敵艦見ゆ</a:t>
            </a:r>
            <a:endParaRPr kumimoji="1" lang="en-US" altLang="ja-JP" sz="2800" b="1" dirty="0">
              <a:solidFill>
                <a:srgbClr val="002060"/>
              </a:solidFill>
              <a:latin typeface="Meiryo UI" panose="020B0604030504040204" pitchFamily="50" charset="-128"/>
              <a:ea typeface="Meiryo UI" panose="020B0604030504040204" pitchFamily="50" charset="-128"/>
            </a:endParaRPr>
          </a:p>
          <a:p>
            <a:pPr algn="ctr"/>
            <a:r>
              <a:rPr lang="ja-JP" altLang="en-US" sz="2800" dirty="0">
                <a:latin typeface="Meiryo UI" panose="020B0604030504040204" pitchFamily="50" charset="-128"/>
                <a:ea typeface="Meiryo UI" panose="020B0604030504040204" pitchFamily="50" charset="-128"/>
              </a:rPr>
              <a:t>バシー</a:t>
            </a:r>
            <a:r>
              <a:rPr kumimoji="1" lang="ja-JP" altLang="en-US" sz="2800" dirty="0">
                <a:latin typeface="Meiryo UI" panose="020B0604030504040204" pitchFamily="50" charset="-128"/>
                <a:ea typeface="Meiryo UI" panose="020B0604030504040204" pitchFamily="50" charset="-128"/>
              </a:rPr>
              <a:t>海峡から東支那海へ</a:t>
            </a:r>
          </a:p>
        </p:txBody>
      </p:sp>
      <p:sp>
        <p:nvSpPr>
          <p:cNvPr id="51" name="テキスト ボックス 50">
            <a:extLst>
              <a:ext uri="{FF2B5EF4-FFF2-40B4-BE49-F238E27FC236}">
                <a16:creationId xmlns:a16="http://schemas.microsoft.com/office/drawing/2014/main" id="{5EAFD63E-ACA9-4A5C-86C4-AEAC9C45C99A}"/>
              </a:ext>
            </a:extLst>
          </p:cNvPr>
          <p:cNvSpPr txBox="1"/>
          <p:nvPr/>
        </p:nvSpPr>
        <p:spPr>
          <a:xfrm>
            <a:off x="11316978" y="1262065"/>
            <a:ext cx="338554" cy="1898636"/>
          </a:xfrm>
          <a:prstGeom prst="rect">
            <a:avLst/>
          </a:prstGeom>
          <a:noFill/>
        </p:spPr>
        <p:txBody>
          <a:bodyPr vert="eaVert" wrap="square" rtlCol="0">
            <a:spAutoFit/>
          </a:bodyPr>
          <a:lstStyle/>
          <a:p>
            <a:pPr algn="ctr"/>
            <a:r>
              <a:rPr kumimoji="1" lang="ja-JP" altLang="en-US" sz="1000" dirty="0">
                <a:latin typeface="BIZ UD明朝 Medium" panose="02020500000000000000" pitchFamily="17" charset="-128"/>
                <a:ea typeface="BIZ UD明朝 Medium" panose="02020500000000000000" pitchFamily="17" charset="-128"/>
              </a:rPr>
              <a:t>（出典）国立国会図書館</a:t>
            </a:r>
          </a:p>
        </p:txBody>
      </p:sp>
      <p:sp>
        <p:nvSpPr>
          <p:cNvPr id="53" name="テキスト ボックス 52">
            <a:extLst>
              <a:ext uri="{FF2B5EF4-FFF2-40B4-BE49-F238E27FC236}">
                <a16:creationId xmlns:a16="http://schemas.microsoft.com/office/drawing/2014/main" id="{AFE1FBC4-B59C-430E-86CD-EEBEB05FBDE5}"/>
              </a:ext>
            </a:extLst>
          </p:cNvPr>
          <p:cNvSpPr txBox="1"/>
          <p:nvPr/>
        </p:nvSpPr>
        <p:spPr>
          <a:xfrm>
            <a:off x="63057" y="6181686"/>
            <a:ext cx="1135313" cy="400110"/>
          </a:xfrm>
          <a:prstGeom prst="rect">
            <a:avLst/>
          </a:prstGeom>
          <a:noFill/>
        </p:spPr>
        <p:txBody>
          <a:bodyPr wrap="square">
            <a:spAutoFit/>
          </a:bodyPr>
          <a:lstStyle/>
          <a:p>
            <a:pPr algn="ctr"/>
            <a:r>
              <a:rPr lang="ja-JP" altLang="en-US" sz="1000" dirty="0">
                <a:latin typeface="Meiryo UI" panose="020B0604030504040204" pitchFamily="50" charset="-128"/>
                <a:ea typeface="Meiryo UI" panose="020B0604030504040204" pitchFamily="50" charset="-128"/>
              </a:rPr>
              <a:t>（出典）</a:t>
            </a:r>
            <a:r>
              <a:rPr lang="en-US" altLang="ja-JP" sz="1000" dirty="0">
                <a:latin typeface="Meiryo UI" panose="020B0604030504040204" pitchFamily="50" charset="-128"/>
                <a:ea typeface="Meiryo UI" panose="020B0604030504040204" pitchFamily="50" charset="-128"/>
              </a:rPr>
              <a:t>Amazon</a:t>
            </a:r>
            <a:endParaRPr lang="ja-JP" altLang="en-US" sz="1000" dirty="0">
              <a:latin typeface="Meiryo UI" panose="020B0604030504040204" pitchFamily="50" charset="-128"/>
              <a:ea typeface="Meiryo UI" panose="020B0604030504040204" pitchFamily="50" charset="-128"/>
            </a:endParaRPr>
          </a:p>
        </p:txBody>
      </p:sp>
      <p:sp>
        <p:nvSpPr>
          <p:cNvPr id="54" name="矢印: 右 53">
            <a:extLst>
              <a:ext uri="{FF2B5EF4-FFF2-40B4-BE49-F238E27FC236}">
                <a16:creationId xmlns:a16="http://schemas.microsoft.com/office/drawing/2014/main" id="{E507F674-E859-47E4-83B1-67F9CAA774FF}"/>
              </a:ext>
            </a:extLst>
          </p:cNvPr>
          <p:cNvSpPr/>
          <p:nvPr/>
        </p:nvSpPr>
        <p:spPr>
          <a:xfrm>
            <a:off x="3051288" y="4847855"/>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矢印: 右 55">
            <a:extLst>
              <a:ext uri="{FF2B5EF4-FFF2-40B4-BE49-F238E27FC236}">
                <a16:creationId xmlns:a16="http://schemas.microsoft.com/office/drawing/2014/main" id="{7B0AD40F-8BB1-4ECF-9E3D-414026312F99}"/>
              </a:ext>
            </a:extLst>
          </p:cNvPr>
          <p:cNvSpPr/>
          <p:nvPr/>
        </p:nvSpPr>
        <p:spPr>
          <a:xfrm>
            <a:off x="8025709" y="4873189"/>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A90DBF66-6EF1-49AA-A693-519B12B64FE8}"/>
              </a:ext>
            </a:extLst>
          </p:cNvPr>
          <p:cNvSpPr txBox="1"/>
          <p:nvPr/>
        </p:nvSpPr>
        <p:spPr>
          <a:xfrm>
            <a:off x="3307771" y="6381165"/>
            <a:ext cx="5033620" cy="253916"/>
          </a:xfrm>
          <a:prstGeom prst="rect">
            <a:avLst/>
          </a:prstGeom>
          <a:noFill/>
        </p:spPr>
        <p:txBody>
          <a:bodyPr wrap="square">
            <a:spAutoFit/>
          </a:bodyPr>
          <a:lstStyle/>
          <a:p>
            <a:r>
              <a:rPr lang="ja-JP" altLang="en-US" sz="1050" dirty="0">
                <a:latin typeface="Meiryo UI" panose="020B0604030504040204" pitchFamily="50" charset="-128"/>
                <a:ea typeface="Meiryo UI" panose="020B0604030504040204" pitchFamily="50" charset="-128"/>
              </a:rPr>
              <a:t>森格 → 山本支店長 → 日本海軍第二艦隊へ打電　→海軍省→　第一艦隊に移動命令</a:t>
            </a:r>
          </a:p>
        </p:txBody>
      </p:sp>
      <p:pic>
        <p:nvPicPr>
          <p:cNvPr id="64" name="Picture 9" descr="MCj04244660000[1]">
            <a:extLst>
              <a:ext uri="{FF2B5EF4-FFF2-40B4-BE49-F238E27FC236}">
                <a16:creationId xmlns:a16="http://schemas.microsoft.com/office/drawing/2014/main" id="{C9C7128F-A8CD-4866-B34C-1E143A4445C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56963" y="2758888"/>
            <a:ext cx="740727" cy="6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テキスト ボックス 64">
            <a:extLst>
              <a:ext uri="{FF2B5EF4-FFF2-40B4-BE49-F238E27FC236}">
                <a16:creationId xmlns:a16="http://schemas.microsoft.com/office/drawing/2014/main" id="{1F55A24F-78B1-4969-B128-153C9F3560EE}"/>
              </a:ext>
            </a:extLst>
          </p:cNvPr>
          <p:cNvSpPr txBox="1"/>
          <p:nvPr/>
        </p:nvSpPr>
        <p:spPr>
          <a:xfrm>
            <a:off x="3772935" y="5840069"/>
            <a:ext cx="4183542" cy="523220"/>
          </a:xfrm>
          <a:prstGeom prst="rect">
            <a:avLst/>
          </a:prstGeom>
          <a:noFill/>
          <a:ln w="38100">
            <a:solidFill>
              <a:schemeClr val="tx1"/>
            </a:solidFill>
          </a:ln>
        </p:spPr>
        <p:txBody>
          <a:bodyPr wrap="square" rtlCol="0">
            <a:spAutoFit/>
          </a:bodyPr>
          <a:lstStyle/>
          <a:p>
            <a:pPr algn="ctr"/>
            <a:r>
              <a:rPr kumimoji="1" lang="ja-JP" altLang="en-US" sz="2800" dirty="0">
                <a:latin typeface="Meiryo UI" panose="020B0604030504040204" pitchFamily="50" charset="-128"/>
                <a:ea typeface="Meiryo UI" panose="020B0604030504040204" pitchFamily="50" charset="-128"/>
              </a:rPr>
              <a:t>上海港の艀を買い占めろ！</a:t>
            </a:r>
          </a:p>
        </p:txBody>
      </p:sp>
      <p:sp>
        <p:nvSpPr>
          <p:cNvPr id="66" name="矢印: 右 65">
            <a:extLst>
              <a:ext uri="{FF2B5EF4-FFF2-40B4-BE49-F238E27FC236}">
                <a16:creationId xmlns:a16="http://schemas.microsoft.com/office/drawing/2014/main" id="{75A5FA81-6A56-4C84-84B2-FC10FCF1E3BE}"/>
              </a:ext>
            </a:extLst>
          </p:cNvPr>
          <p:cNvSpPr/>
          <p:nvPr/>
        </p:nvSpPr>
        <p:spPr>
          <a:xfrm rot="10800000">
            <a:off x="8008096" y="5809474"/>
            <a:ext cx="713079"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矢印: 右 66">
            <a:extLst>
              <a:ext uri="{FF2B5EF4-FFF2-40B4-BE49-F238E27FC236}">
                <a16:creationId xmlns:a16="http://schemas.microsoft.com/office/drawing/2014/main" id="{2C52E956-B714-403B-BE3E-AA7A2410E804}"/>
              </a:ext>
            </a:extLst>
          </p:cNvPr>
          <p:cNvSpPr/>
          <p:nvPr/>
        </p:nvSpPr>
        <p:spPr>
          <a:xfrm rot="10800000">
            <a:off x="3013619" y="5809474"/>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8" name="Picture 219" descr="lock_ok">
            <a:extLst>
              <a:ext uri="{FF2B5EF4-FFF2-40B4-BE49-F238E27FC236}">
                <a16:creationId xmlns:a16="http://schemas.microsoft.com/office/drawing/2014/main" id="{C2EEB601-621C-4730-8A7F-56AAD6DE1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4184" y="835764"/>
            <a:ext cx="617538"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19" descr="lock_ok">
            <a:extLst>
              <a:ext uri="{FF2B5EF4-FFF2-40B4-BE49-F238E27FC236}">
                <a16:creationId xmlns:a16="http://schemas.microsoft.com/office/drawing/2014/main" id="{8BE038B7-E2B2-4AE3-8CA6-733548BD9F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1433" y="755348"/>
            <a:ext cx="617538"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テキスト ボックス 47">
            <a:extLst>
              <a:ext uri="{FF2B5EF4-FFF2-40B4-BE49-F238E27FC236}">
                <a16:creationId xmlns:a16="http://schemas.microsoft.com/office/drawing/2014/main" id="{0DAD12C2-8330-4A4F-9C79-D673181CC65D}"/>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833020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4CA82113-3C01-47FC-86B8-E94DE90496C3}"/>
              </a:ext>
            </a:extLst>
          </p:cNvPr>
          <p:cNvSpPr txBox="1"/>
          <p:nvPr/>
        </p:nvSpPr>
        <p:spPr>
          <a:xfrm>
            <a:off x="3646033" y="280228"/>
            <a:ext cx="4840941"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旧三井物産と暗号通信</a:t>
            </a:r>
          </a:p>
        </p:txBody>
      </p:sp>
      <p:pic>
        <p:nvPicPr>
          <p:cNvPr id="1026" name="Picture 2">
            <a:extLst>
              <a:ext uri="{FF2B5EF4-FFF2-40B4-BE49-F238E27FC236}">
                <a16:creationId xmlns:a16="http://schemas.microsoft.com/office/drawing/2014/main" id="{14BA7DED-9577-43B5-AB53-CFCCFB9E55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0811" y="1965594"/>
            <a:ext cx="1322294" cy="1322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C245440-0971-4744-A0B6-F86DB020D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72" y="3781110"/>
            <a:ext cx="3884238" cy="2251409"/>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942026B0-3ED2-4B79-A57A-D06BDA9A76D3}"/>
              </a:ext>
            </a:extLst>
          </p:cNvPr>
          <p:cNvSpPr txBox="1"/>
          <p:nvPr/>
        </p:nvSpPr>
        <p:spPr>
          <a:xfrm>
            <a:off x="-277" y="6032518"/>
            <a:ext cx="3884238" cy="400110"/>
          </a:xfrm>
          <a:prstGeom prst="rect">
            <a:avLst/>
          </a:prstGeom>
          <a:noFill/>
        </p:spPr>
        <p:txBody>
          <a:bodyPr wrap="square">
            <a:spAutoFit/>
          </a:bodyPr>
          <a:lstStyle/>
          <a:p>
            <a:r>
              <a:rPr lang="ja-JP" altLang="en-US" sz="1000" dirty="0">
                <a:latin typeface="Meiryo UI" panose="020B0604030504040204" pitchFamily="50" charset="-128"/>
                <a:ea typeface="Meiryo UI" panose="020B0604030504040204" pitchFamily="50" charset="-128"/>
              </a:rPr>
              <a:t>（出典）ジャパンアーカイブズ</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https://jaa2100.org/entry/detail/055138.html</a:t>
            </a:r>
            <a:endParaRPr lang="ja-JP" altLang="en-US" sz="10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D743A981-7EA5-41E8-82BC-06C8D76CF05A}"/>
              </a:ext>
            </a:extLst>
          </p:cNvPr>
          <p:cNvSpPr txBox="1"/>
          <p:nvPr/>
        </p:nvSpPr>
        <p:spPr>
          <a:xfrm>
            <a:off x="561272" y="3570112"/>
            <a:ext cx="3884238" cy="246221"/>
          </a:xfrm>
          <a:prstGeom prst="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1902</a:t>
            </a:r>
            <a:r>
              <a:rPr lang="ja-JP" altLang="en-US" sz="1000" b="1" dirty="0">
                <a:latin typeface="Meiryo UI" panose="020B0604030504040204" pitchFamily="50" charset="-128"/>
                <a:ea typeface="Meiryo UI" panose="020B0604030504040204" pitchFamily="50" charset="-128"/>
              </a:rPr>
              <a:t>年（明治</a:t>
            </a:r>
            <a:r>
              <a:rPr lang="en-US" altLang="ja-JP" sz="1000" b="1" dirty="0">
                <a:latin typeface="Meiryo UI" panose="020B0604030504040204" pitchFamily="50" charset="-128"/>
                <a:ea typeface="Meiryo UI" panose="020B0604030504040204" pitchFamily="50" charset="-128"/>
              </a:rPr>
              <a:t>35</a:t>
            </a:r>
            <a:r>
              <a:rPr lang="ja-JP" altLang="en-US" sz="1000" b="1" dirty="0">
                <a:latin typeface="Meiryo UI" panose="020B0604030504040204" pitchFamily="50" charset="-128"/>
                <a:ea typeface="Meiryo UI" panose="020B0604030504040204" pitchFamily="50" charset="-128"/>
              </a:rPr>
              <a:t>年）三井物産本社（日本橋一丁目</a:t>
            </a:r>
            <a:r>
              <a:rPr lang="en-US" altLang="ja-JP" sz="1000" b="1" dirty="0">
                <a:latin typeface="Meiryo UI" panose="020B0604030504040204" pitchFamily="50" charset="-128"/>
                <a:ea typeface="Meiryo UI" panose="020B0604030504040204" pitchFamily="50" charset="-128"/>
              </a:rPr>
              <a:t>1</a:t>
            </a:r>
            <a:r>
              <a:rPr lang="ja-JP" altLang="en-US" sz="1000" b="1" dirty="0">
                <a:latin typeface="Meiryo UI" panose="020B0604030504040204" pitchFamily="50" charset="-128"/>
                <a:ea typeface="Meiryo UI" panose="020B0604030504040204" pitchFamily="50" charset="-128"/>
              </a:rPr>
              <a:t>番）</a:t>
            </a:r>
          </a:p>
        </p:txBody>
      </p:sp>
      <p:sp>
        <p:nvSpPr>
          <p:cNvPr id="14" name="テキスト ボックス 13">
            <a:extLst>
              <a:ext uri="{FF2B5EF4-FFF2-40B4-BE49-F238E27FC236}">
                <a16:creationId xmlns:a16="http://schemas.microsoft.com/office/drawing/2014/main" id="{B5D356A1-8585-485F-B9E7-76A1509D78D7}"/>
              </a:ext>
            </a:extLst>
          </p:cNvPr>
          <p:cNvSpPr txBox="1"/>
          <p:nvPr/>
        </p:nvSpPr>
        <p:spPr>
          <a:xfrm>
            <a:off x="2670553" y="1375110"/>
            <a:ext cx="902811"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rPr>
              <a:t>日本</a:t>
            </a:r>
          </a:p>
        </p:txBody>
      </p:sp>
      <p:cxnSp>
        <p:nvCxnSpPr>
          <p:cNvPr id="16" name="直線矢印コネクタ 15">
            <a:extLst>
              <a:ext uri="{FF2B5EF4-FFF2-40B4-BE49-F238E27FC236}">
                <a16:creationId xmlns:a16="http://schemas.microsoft.com/office/drawing/2014/main" id="{4F0DDAEF-59B3-4D17-8927-8376895FFFC4}"/>
              </a:ext>
            </a:extLst>
          </p:cNvPr>
          <p:cNvCxnSpPr>
            <a:cxnSpLocks/>
            <a:stCxn id="14" idx="3"/>
          </p:cNvCxnSpPr>
          <p:nvPr/>
        </p:nvCxnSpPr>
        <p:spPr>
          <a:xfrm>
            <a:off x="3573364" y="1636720"/>
            <a:ext cx="4718989" cy="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F735F3D-0104-403F-B1AD-2414FFF879F7}"/>
              </a:ext>
            </a:extLst>
          </p:cNvPr>
          <p:cNvSpPr txBox="1"/>
          <p:nvPr/>
        </p:nvSpPr>
        <p:spPr>
          <a:xfrm>
            <a:off x="8293746" y="1375110"/>
            <a:ext cx="902811" cy="523220"/>
          </a:xfrm>
          <a:prstGeom prst="rect">
            <a:avLst/>
          </a:prstGeom>
          <a:noFill/>
        </p:spPr>
        <p:txBody>
          <a:bodyPr wrap="none" rtlCol="0">
            <a:spAutoFit/>
          </a:bodyPr>
          <a:lstStyle/>
          <a:p>
            <a:r>
              <a:rPr lang="ja-JP" altLang="en-US" sz="2800" b="1" dirty="0">
                <a:latin typeface="Meiryo UI" panose="020B0604030504040204" pitchFamily="50" charset="-128"/>
                <a:ea typeface="Meiryo UI" panose="020B0604030504040204" pitchFamily="50" charset="-128"/>
              </a:rPr>
              <a:t>上海</a:t>
            </a:r>
            <a:endParaRPr kumimoji="1" lang="ja-JP" altLang="en-US" sz="2800" b="1" dirty="0">
              <a:latin typeface="Meiryo UI" panose="020B0604030504040204" pitchFamily="50" charset="-128"/>
              <a:ea typeface="Meiryo UI" panose="020B0604030504040204" pitchFamily="50" charset="-128"/>
            </a:endParaRPr>
          </a:p>
        </p:txBody>
      </p:sp>
      <p:pic>
        <p:nvPicPr>
          <p:cNvPr id="1030" name="Picture 6" descr="旧三井物産1">
            <a:extLst>
              <a:ext uri="{FF2B5EF4-FFF2-40B4-BE49-F238E27FC236}">
                <a16:creationId xmlns:a16="http://schemas.microsoft.com/office/drawing/2014/main" id="{57D25892-9147-462E-A0C0-349BF463D3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0424" y="3781110"/>
            <a:ext cx="3002398" cy="2251408"/>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A00016D1-5550-46DC-96C1-53C173DC0674}"/>
              </a:ext>
            </a:extLst>
          </p:cNvPr>
          <p:cNvSpPr txBox="1"/>
          <p:nvPr/>
        </p:nvSpPr>
        <p:spPr>
          <a:xfrm>
            <a:off x="8346125" y="3554841"/>
            <a:ext cx="3002398" cy="246221"/>
          </a:xfrm>
          <a:prstGeom prst="rect">
            <a:avLst/>
          </a:prstGeom>
          <a:noFill/>
        </p:spPr>
        <p:txBody>
          <a:bodyPr wrap="square">
            <a:spAutoFit/>
          </a:bodyPr>
          <a:lstStyle/>
          <a:p>
            <a:pPr algn="ctr"/>
            <a:r>
              <a:rPr lang="ja-JP" altLang="en-US" sz="1000" b="1" dirty="0">
                <a:latin typeface="Meiryo UI" panose="020B0604030504040204" pitchFamily="50" charset="-128"/>
                <a:ea typeface="Meiryo UI" panose="020B0604030504040204" pitchFamily="50" charset="-128"/>
              </a:rPr>
              <a:t>旧三井物産上海支店（四川中路</a:t>
            </a:r>
            <a:r>
              <a:rPr lang="en-US" altLang="ja-JP" sz="1000" b="1" dirty="0">
                <a:latin typeface="Meiryo UI" panose="020B0604030504040204" pitchFamily="50" charset="-128"/>
                <a:ea typeface="Meiryo UI" panose="020B0604030504040204" pitchFamily="50" charset="-128"/>
              </a:rPr>
              <a:t>175</a:t>
            </a:r>
            <a:r>
              <a:rPr lang="ja-JP" altLang="en-US" sz="1000" b="1" dirty="0">
                <a:latin typeface="Meiryo UI" panose="020B0604030504040204" pitchFamily="50" charset="-128"/>
                <a:ea typeface="Meiryo UI" panose="020B0604030504040204" pitchFamily="50" charset="-128"/>
              </a:rPr>
              <a:t>号）</a:t>
            </a:r>
          </a:p>
        </p:txBody>
      </p:sp>
      <p:sp>
        <p:nvSpPr>
          <p:cNvPr id="31" name="テキスト ボックス 30">
            <a:extLst>
              <a:ext uri="{FF2B5EF4-FFF2-40B4-BE49-F238E27FC236}">
                <a16:creationId xmlns:a16="http://schemas.microsoft.com/office/drawing/2014/main" id="{2B2342A1-6500-431F-BC94-9C11C42601AA}"/>
              </a:ext>
            </a:extLst>
          </p:cNvPr>
          <p:cNvSpPr txBox="1"/>
          <p:nvPr/>
        </p:nvSpPr>
        <p:spPr>
          <a:xfrm>
            <a:off x="8310397" y="6018276"/>
            <a:ext cx="3884238" cy="400110"/>
          </a:xfrm>
          <a:prstGeom prst="rect">
            <a:avLst/>
          </a:prstGeom>
          <a:noFill/>
        </p:spPr>
        <p:txBody>
          <a:bodyPr wrap="square">
            <a:spAutoFit/>
          </a:bodyPr>
          <a:lstStyle/>
          <a:p>
            <a:r>
              <a:rPr lang="ja-JP" altLang="en-US" sz="1000" dirty="0">
                <a:latin typeface="Meiryo UI" panose="020B0604030504040204" pitchFamily="50" charset="-128"/>
                <a:ea typeface="Meiryo UI" panose="020B0604030504040204" pitchFamily="50" charset="-128"/>
              </a:rPr>
              <a:t>（出典）上海今様</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http://shanghaiimayou.blog.fc2.com/blog-entry-22.html</a:t>
            </a:r>
            <a:endParaRPr lang="ja-JP" altLang="en-US" sz="1000" dirty="0">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2297CD4D-567B-469D-A2D7-A9F7832B95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4004" y="1965594"/>
            <a:ext cx="1322294" cy="132229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A74BEAA3-F116-467A-8AB4-B8DBEFE0DBDE}"/>
              </a:ext>
            </a:extLst>
          </p:cNvPr>
          <p:cNvSpPr txBox="1"/>
          <p:nvPr/>
        </p:nvSpPr>
        <p:spPr>
          <a:xfrm>
            <a:off x="0" y="3010889"/>
            <a:ext cx="2393576"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生文</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タングステン</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トン購入</a:t>
            </a:r>
          </a:p>
        </p:txBody>
      </p:sp>
      <p:sp>
        <p:nvSpPr>
          <p:cNvPr id="22" name="矢印: 上 21">
            <a:extLst>
              <a:ext uri="{FF2B5EF4-FFF2-40B4-BE49-F238E27FC236}">
                <a16:creationId xmlns:a16="http://schemas.microsoft.com/office/drawing/2014/main" id="{3E5D8C61-DE70-46D9-8ADB-29C2A2639233}"/>
              </a:ext>
            </a:extLst>
          </p:cNvPr>
          <p:cNvSpPr/>
          <p:nvPr/>
        </p:nvSpPr>
        <p:spPr>
          <a:xfrm>
            <a:off x="1021062" y="1743120"/>
            <a:ext cx="351451" cy="12664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06E74CD3-A8DE-4ACC-BC4C-B37C75F8B08A}"/>
              </a:ext>
            </a:extLst>
          </p:cNvPr>
          <p:cNvSpPr txBox="1"/>
          <p:nvPr/>
        </p:nvSpPr>
        <p:spPr>
          <a:xfrm>
            <a:off x="53214" y="1096789"/>
            <a:ext cx="2393576" cy="646331"/>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暗号文</a:t>
            </a:r>
            <a:r>
              <a:rPr kumimoji="1" lang="en-US" altLang="ja-JP" sz="1200" dirty="0">
                <a:latin typeface="Meiryo UI" panose="020B0604030504040204" pitchFamily="50" charset="-128"/>
                <a:ea typeface="Meiryo UI" panose="020B0604030504040204" pitchFamily="50" charset="-128"/>
              </a:rPr>
              <a:t>】</a:t>
            </a:r>
          </a:p>
          <a:p>
            <a:pPr algn="ctr"/>
            <a:r>
              <a:rPr lang="en-US" altLang="ja-JP" sz="1200" dirty="0">
                <a:latin typeface="Meiryo UI" panose="020B0604030504040204" pitchFamily="50" charset="-128"/>
                <a:ea typeface="Meiryo UI" panose="020B0604030504040204" pitchFamily="50" charset="-128"/>
              </a:rPr>
              <a:t>2846 4420 3179 6052</a:t>
            </a:r>
          </a:p>
          <a:p>
            <a:pPr algn="ctr"/>
            <a:r>
              <a:rPr kumimoji="1" lang="ja-JP" altLang="en-US" sz="1200" dirty="0">
                <a:latin typeface="Meiryo UI" panose="020B0604030504040204" pitchFamily="50" charset="-128"/>
                <a:ea typeface="Meiryo UI" panose="020B0604030504040204" pitchFamily="50" charset="-128"/>
              </a:rPr>
              <a:t>タン　</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　カイ</a:t>
            </a:r>
          </a:p>
        </p:txBody>
      </p:sp>
      <p:sp>
        <p:nvSpPr>
          <p:cNvPr id="37" name="矢印: 上 36">
            <a:extLst>
              <a:ext uri="{FF2B5EF4-FFF2-40B4-BE49-F238E27FC236}">
                <a16:creationId xmlns:a16="http://schemas.microsoft.com/office/drawing/2014/main" id="{1218A2FE-60A0-4864-975F-244FC7C6655E}"/>
              </a:ext>
            </a:extLst>
          </p:cNvPr>
          <p:cNvSpPr/>
          <p:nvPr/>
        </p:nvSpPr>
        <p:spPr>
          <a:xfrm rot="10800000">
            <a:off x="10587527" y="1831350"/>
            <a:ext cx="351451" cy="1322294"/>
          </a:xfrm>
          <a:prstGeom prs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E1DDF20-1A54-4B7A-ADC3-3CB862A07CFD}"/>
              </a:ext>
            </a:extLst>
          </p:cNvPr>
          <p:cNvSpPr txBox="1"/>
          <p:nvPr/>
        </p:nvSpPr>
        <p:spPr>
          <a:xfrm>
            <a:off x="9566465" y="3118755"/>
            <a:ext cx="2393576"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生文</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タングステン</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トン購入</a:t>
            </a:r>
          </a:p>
        </p:txBody>
      </p:sp>
      <p:sp>
        <p:nvSpPr>
          <p:cNvPr id="39" name="テキスト ボックス 38">
            <a:extLst>
              <a:ext uri="{FF2B5EF4-FFF2-40B4-BE49-F238E27FC236}">
                <a16:creationId xmlns:a16="http://schemas.microsoft.com/office/drawing/2014/main" id="{4C4D4832-D1B3-4F51-B092-CF6C2910BDB7}"/>
              </a:ext>
            </a:extLst>
          </p:cNvPr>
          <p:cNvSpPr txBox="1"/>
          <p:nvPr/>
        </p:nvSpPr>
        <p:spPr>
          <a:xfrm>
            <a:off x="581417" y="2255535"/>
            <a:ext cx="1261884" cy="523220"/>
          </a:xfrm>
          <a:prstGeom prst="rect">
            <a:avLst/>
          </a:prstGeom>
          <a:noFill/>
          <a:ln>
            <a:solidFill>
              <a:srgbClr val="C00000"/>
            </a:solidFill>
          </a:ln>
        </p:spPr>
        <p:txBody>
          <a:bodyPr wrap="none" rtlCol="0">
            <a:spAutoFit/>
          </a:bodyPr>
          <a:lstStyle/>
          <a:p>
            <a:r>
              <a:rPr lang="ja-JP" altLang="en-US" sz="2800" b="1" dirty="0">
                <a:latin typeface="Meiryo UI" panose="020B0604030504040204" pitchFamily="50" charset="-128"/>
                <a:ea typeface="Meiryo UI" panose="020B0604030504040204" pitchFamily="50" charset="-128"/>
              </a:rPr>
              <a:t>暗号化</a:t>
            </a:r>
            <a:endParaRPr kumimoji="1" lang="ja-JP" altLang="en-US" sz="2800" b="1"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814CE217-C13F-48D2-B096-DD9C2C161BDB}"/>
              </a:ext>
            </a:extLst>
          </p:cNvPr>
          <p:cNvSpPr txBox="1"/>
          <p:nvPr/>
        </p:nvSpPr>
        <p:spPr>
          <a:xfrm>
            <a:off x="10132311" y="2158873"/>
            <a:ext cx="1261884" cy="523220"/>
          </a:xfrm>
          <a:prstGeom prst="rect">
            <a:avLst/>
          </a:prstGeom>
          <a:noFill/>
          <a:ln>
            <a:solidFill>
              <a:srgbClr val="C00000"/>
            </a:solidFill>
          </a:ln>
        </p:spPr>
        <p:txBody>
          <a:bodyPr wrap="none" rtlCol="0">
            <a:spAutoFit/>
          </a:bodyPr>
          <a:lstStyle/>
          <a:p>
            <a:r>
              <a:rPr lang="ja-JP" altLang="en-US" sz="2800" b="1" dirty="0">
                <a:latin typeface="Meiryo UI" panose="020B0604030504040204" pitchFamily="50" charset="-128"/>
                <a:ea typeface="Meiryo UI" panose="020B0604030504040204" pitchFamily="50" charset="-128"/>
              </a:rPr>
              <a:t>復号化</a:t>
            </a:r>
            <a:endParaRPr kumimoji="1" lang="ja-JP" altLang="en-US" sz="2800" b="1" dirty="0">
              <a:latin typeface="Meiryo UI" panose="020B0604030504040204" pitchFamily="50" charset="-128"/>
              <a:ea typeface="Meiryo UI" panose="020B0604030504040204" pitchFamily="50" charset="-128"/>
            </a:endParaRPr>
          </a:p>
        </p:txBody>
      </p:sp>
      <p:pic>
        <p:nvPicPr>
          <p:cNvPr id="41" name="図 1">
            <a:extLst>
              <a:ext uri="{FF2B5EF4-FFF2-40B4-BE49-F238E27FC236}">
                <a16:creationId xmlns:a16="http://schemas.microsoft.com/office/drawing/2014/main" id="{88AAA900-EF8A-41E3-BE39-850811F3DF1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33700" y="2029001"/>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図 1">
            <a:extLst>
              <a:ext uri="{FF2B5EF4-FFF2-40B4-BE49-F238E27FC236}">
                <a16:creationId xmlns:a16="http://schemas.microsoft.com/office/drawing/2014/main" id="{544F0EE0-27E3-443A-A679-3F216BBD50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73675" y="2029001"/>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テキスト ボックス 42">
            <a:extLst>
              <a:ext uri="{FF2B5EF4-FFF2-40B4-BE49-F238E27FC236}">
                <a16:creationId xmlns:a16="http://schemas.microsoft.com/office/drawing/2014/main" id="{07405EB9-4A61-4D25-9CB6-F6BA7F96828A}"/>
              </a:ext>
            </a:extLst>
          </p:cNvPr>
          <p:cNvSpPr txBox="1"/>
          <p:nvPr/>
        </p:nvSpPr>
        <p:spPr>
          <a:xfrm>
            <a:off x="5029073" y="2517145"/>
            <a:ext cx="1684435" cy="707886"/>
          </a:xfrm>
          <a:prstGeom prst="rect">
            <a:avLst/>
          </a:prstGeom>
          <a:noFill/>
          <a:ln>
            <a:noFill/>
          </a:ln>
        </p:spPr>
        <p:txBody>
          <a:bodyPr wrap="square" rtlCol="0">
            <a:spAutoFit/>
          </a:bodyPr>
          <a:lstStyle/>
          <a:p>
            <a:pPr algn="ctr"/>
            <a:r>
              <a:rPr lang="ja-JP" altLang="en-US" sz="2000" b="1" dirty="0">
                <a:solidFill>
                  <a:srgbClr val="FF0000"/>
                </a:solidFill>
                <a:latin typeface="Meiryo UI" panose="020B0604030504040204" pitchFamily="50" charset="-128"/>
                <a:ea typeface="Meiryo UI" panose="020B0604030504040204" pitchFamily="50" charset="-128"/>
              </a:rPr>
              <a:t>同じ暗号帳</a:t>
            </a:r>
            <a:endParaRPr lang="en-US" altLang="ja-JP" sz="2000" b="1" dirty="0">
              <a:solidFill>
                <a:srgbClr val="FF0000"/>
              </a:solidFill>
              <a:latin typeface="Meiryo UI" panose="020B0604030504040204" pitchFamily="50" charset="-128"/>
              <a:ea typeface="Meiryo UI" panose="020B0604030504040204" pitchFamily="50" charset="-128"/>
            </a:endParaRPr>
          </a:p>
          <a:p>
            <a:pPr algn="ctr"/>
            <a:r>
              <a:rPr lang="ja-JP" altLang="en-US" sz="2000" b="1" dirty="0">
                <a:solidFill>
                  <a:srgbClr val="FF0000"/>
                </a:solidFill>
                <a:latin typeface="Meiryo UI" panose="020B0604030504040204" pitchFamily="50" charset="-128"/>
                <a:ea typeface="Meiryo UI" panose="020B0604030504040204" pitchFamily="50" charset="-128"/>
              </a:rPr>
              <a:t>同じ乱数表</a:t>
            </a:r>
            <a:endParaRPr kumimoji="1" lang="ja-JP" altLang="en-US" sz="2000" b="1" dirty="0">
              <a:solidFill>
                <a:srgbClr val="FF0000"/>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EF3E76AE-D1B6-4FD3-A901-585C06864BE5}"/>
              </a:ext>
            </a:extLst>
          </p:cNvPr>
          <p:cNvSpPr/>
          <p:nvPr/>
        </p:nvSpPr>
        <p:spPr>
          <a:xfrm>
            <a:off x="6526075" y="2572230"/>
            <a:ext cx="239984" cy="28993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右 44">
            <a:extLst>
              <a:ext uri="{FF2B5EF4-FFF2-40B4-BE49-F238E27FC236}">
                <a16:creationId xmlns:a16="http://schemas.microsoft.com/office/drawing/2014/main" id="{6BEDCBAD-5D75-4CEC-9E8D-757043286F27}"/>
              </a:ext>
            </a:extLst>
          </p:cNvPr>
          <p:cNvSpPr/>
          <p:nvPr/>
        </p:nvSpPr>
        <p:spPr>
          <a:xfrm rot="10800000">
            <a:off x="4957835" y="2572230"/>
            <a:ext cx="239984" cy="28993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1FD6896-1256-4CC2-A2F7-5486A073BB19}"/>
              </a:ext>
            </a:extLst>
          </p:cNvPr>
          <p:cNvSpPr txBox="1"/>
          <p:nvPr/>
        </p:nvSpPr>
        <p:spPr>
          <a:xfrm>
            <a:off x="4213567" y="1308052"/>
            <a:ext cx="3505791"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明治</a:t>
            </a:r>
            <a:r>
              <a:rPr kumimoji="1" lang="en-US" altLang="ja-JP" sz="1400" dirty="0">
                <a:latin typeface="Meiryo UI" panose="020B0604030504040204" pitchFamily="50" charset="-128"/>
                <a:ea typeface="Meiryo UI" panose="020B0604030504040204" pitchFamily="50" charset="-128"/>
              </a:rPr>
              <a:t>4</a:t>
            </a:r>
            <a:r>
              <a:rPr kumimoji="1" lang="ja-JP" altLang="en-US" sz="1400" dirty="0">
                <a:latin typeface="Meiryo UI" panose="020B0604030504040204" pitchFamily="50" charset="-128"/>
                <a:ea typeface="Meiryo UI" panose="020B0604030504040204" pitchFamily="50" charset="-128"/>
              </a:rPr>
              <a:t>年　長崎＝上海　海底線</a:t>
            </a:r>
          </a:p>
        </p:txBody>
      </p:sp>
      <p:sp>
        <p:nvSpPr>
          <p:cNvPr id="47" name="テキスト ボックス 46">
            <a:extLst>
              <a:ext uri="{FF2B5EF4-FFF2-40B4-BE49-F238E27FC236}">
                <a16:creationId xmlns:a16="http://schemas.microsoft.com/office/drawing/2014/main" id="{75190BA7-80D6-4ADA-892F-0A2F63A9C8E5}"/>
              </a:ext>
            </a:extLst>
          </p:cNvPr>
          <p:cNvSpPr txBox="1"/>
          <p:nvPr/>
        </p:nvSpPr>
        <p:spPr>
          <a:xfrm>
            <a:off x="5359772" y="1636720"/>
            <a:ext cx="1431944"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モールス信号</a:t>
            </a:r>
          </a:p>
        </p:txBody>
      </p:sp>
      <p:sp>
        <p:nvSpPr>
          <p:cNvPr id="48" name="テキスト ボックス 47">
            <a:extLst>
              <a:ext uri="{FF2B5EF4-FFF2-40B4-BE49-F238E27FC236}">
                <a16:creationId xmlns:a16="http://schemas.microsoft.com/office/drawing/2014/main" id="{36F8918E-4D1F-45A8-9709-0A1B6D991C10}"/>
              </a:ext>
            </a:extLst>
          </p:cNvPr>
          <p:cNvSpPr txBox="1"/>
          <p:nvPr/>
        </p:nvSpPr>
        <p:spPr>
          <a:xfrm>
            <a:off x="4900051" y="3287888"/>
            <a:ext cx="3183953" cy="600164"/>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国内用　</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電信秘語</a:t>
            </a:r>
            <a:r>
              <a:rPr lang="en-US" altLang="ja-JP" sz="11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明治</a:t>
            </a:r>
            <a:r>
              <a:rPr lang="en-US" altLang="ja-JP" sz="1100" dirty="0">
                <a:latin typeface="Meiryo UI" panose="020B0604030504040204" pitchFamily="50" charset="-128"/>
                <a:ea typeface="Meiryo UI" panose="020B0604030504040204" pitchFamily="50" charset="-128"/>
              </a:rPr>
              <a:t>9</a:t>
            </a:r>
            <a:r>
              <a:rPr lang="ja-JP" altLang="en-US" sz="1100" dirty="0">
                <a:latin typeface="Meiryo UI" panose="020B0604030504040204" pitchFamily="50" charset="-128"/>
                <a:ea typeface="Meiryo UI" panose="020B0604030504040204" pitchFamily="50" charset="-128"/>
              </a:rPr>
              <a:t>年</a:t>
            </a:r>
            <a:endParaRPr lang="en-US" altLang="ja-JP" sz="1100" dirty="0">
              <a:latin typeface="Meiryo UI" panose="020B0604030504040204" pitchFamily="50" charset="-128"/>
              <a:ea typeface="Meiryo UI" panose="020B0604030504040204" pitchFamily="50" charset="-128"/>
            </a:endParaRPr>
          </a:p>
          <a:p>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海外用 </a:t>
            </a:r>
            <a:r>
              <a:rPr kumimoji="1" lang="en-US" altLang="ja-JP" sz="1100" dirty="0">
                <a:latin typeface="Meiryo UI" panose="020B0604030504040204" pitchFamily="50" charset="-128"/>
                <a:ea typeface="Meiryo UI" panose="020B0604030504040204" pitchFamily="50" charset="-128"/>
              </a:rPr>
              <a:t>『Private Code Mitsui Bussan Kaisha』</a:t>
            </a:r>
            <a:endParaRPr kumimoji="1" lang="ja-JP" altLang="en-US" sz="1100" dirty="0">
              <a:latin typeface="Meiryo UI" panose="020B0604030504040204" pitchFamily="50" charset="-128"/>
              <a:ea typeface="Meiryo UI" panose="020B0604030504040204" pitchFamily="50" charset="-128"/>
            </a:endParaRPr>
          </a:p>
        </p:txBody>
      </p:sp>
      <p:pic>
        <p:nvPicPr>
          <p:cNvPr id="26" name="図 25">
            <a:extLst>
              <a:ext uri="{FF2B5EF4-FFF2-40B4-BE49-F238E27FC236}">
                <a16:creationId xmlns:a16="http://schemas.microsoft.com/office/drawing/2014/main" id="{6DD9D95F-6030-436A-BCEC-12A0B9352470}"/>
              </a:ext>
            </a:extLst>
          </p:cNvPr>
          <p:cNvPicPr>
            <a:picLocks noChangeAspect="1"/>
          </p:cNvPicPr>
          <p:nvPr/>
        </p:nvPicPr>
        <p:blipFill>
          <a:blip r:embed="rId7"/>
          <a:stretch>
            <a:fillRect/>
          </a:stretch>
        </p:blipFill>
        <p:spPr>
          <a:xfrm>
            <a:off x="4568291" y="4414181"/>
            <a:ext cx="3648796" cy="1618337"/>
          </a:xfrm>
          <a:prstGeom prst="rect">
            <a:avLst/>
          </a:prstGeom>
        </p:spPr>
      </p:pic>
      <p:sp>
        <p:nvSpPr>
          <p:cNvPr id="50" name="テキスト ボックス 49">
            <a:extLst>
              <a:ext uri="{FF2B5EF4-FFF2-40B4-BE49-F238E27FC236}">
                <a16:creationId xmlns:a16="http://schemas.microsoft.com/office/drawing/2014/main" id="{EBC500EB-2359-4DFF-8AE8-CEAB5EF58E0A}"/>
              </a:ext>
            </a:extLst>
          </p:cNvPr>
          <p:cNvSpPr txBox="1"/>
          <p:nvPr/>
        </p:nvSpPr>
        <p:spPr>
          <a:xfrm>
            <a:off x="9472114" y="1214458"/>
            <a:ext cx="2393576" cy="646331"/>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暗号文</a:t>
            </a:r>
            <a:r>
              <a:rPr kumimoji="1" lang="en-US" altLang="ja-JP" sz="1200" dirty="0">
                <a:latin typeface="Meiryo UI" panose="020B0604030504040204" pitchFamily="50" charset="-128"/>
                <a:ea typeface="Meiryo UI" panose="020B0604030504040204" pitchFamily="50" charset="-128"/>
              </a:rPr>
              <a:t>】</a:t>
            </a:r>
          </a:p>
          <a:p>
            <a:pPr algn="ctr"/>
            <a:r>
              <a:rPr lang="en-US" altLang="ja-JP" sz="1200" dirty="0">
                <a:latin typeface="Meiryo UI" panose="020B0604030504040204" pitchFamily="50" charset="-128"/>
                <a:ea typeface="Meiryo UI" panose="020B0604030504040204" pitchFamily="50" charset="-128"/>
              </a:rPr>
              <a:t>2846 4420 3179 6052</a:t>
            </a:r>
          </a:p>
          <a:p>
            <a:pPr algn="ctr"/>
            <a:r>
              <a:rPr kumimoji="1" lang="ja-JP" altLang="en-US" sz="1200" dirty="0">
                <a:latin typeface="Meiryo UI" panose="020B0604030504040204" pitchFamily="50" charset="-128"/>
                <a:ea typeface="Meiryo UI" panose="020B0604030504040204" pitchFamily="50" charset="-128"/>
              </a:rPr>
              <a:t>タン　</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　カイ</a:t>
            </a:r>
          </a:p>
        </p:txBody>
      </p:sp>
      <p:sp>
        <p:nvSpPr>
          <p:cNvPr id="51" name="テキスト ボックス 50">
            <a:extLst>
              <a:ext uri="{FF2B5EF4-FFF2-40B4-BE49-F238E27FC236}">
                <a16:creationId xmlns:a16="http://schemas.microsoft.com/office/drawing/2014/main" id="{4435F836-24BF-491B-BB96-E94C64CA3E01}"/>
              </a:ext>
            </a:extLst>
          </p:cNvPr>
          <p:cNvSpPr txBox="1"/>
          <p:nvPr/>
        </p:nvSpPr>
        <p:spPr>
          <a:xfrm>
            <a:off x="8348365" y="231752"/>
            <a:ext cx="3183953" cy="600164"/>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明治</a:t>
            </a:r>
            <a:r>
              <a:rPr lang="en-US" altLang="ja-JP" sz="1100" dirty="0">
                <a:latin typeface="Meiryo UI" panose="020B0604030504040204" pitchFamily="50" charset="-128"/>
                <a:ea typeface="Meiryo UI" panose="020B0604030504040204" pitchFamily="50" charset="-128"/>
              </a:rPr>
              <a:t>34</a:t>
            </a:r>
            <a:r>
              <a:rPr lang="ja-JP" altLang="en-US" sz="1100" dirty="0">
                <a:latin typeface="Meiryo UI" panose="020B0604030504040204" pitchFamily="50" charset="-128"/>
                <a:ea typeface="Meiryo UI" panose="020B0604030504040204" pitchFamily="50" charset="-128"/>
              </a:rPr>
              <a:t>年下半期の上海支店における電信発着数</a:t>
            </a:r>
            <a:endParaRPr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●出電：</a:t>
            </a:r>
            <a:r>
              <a:rPr kumimoji="1" lang="en-US" altLang="ja-JP" sz="1100" dirty="0">
                <a:latin typeface="Meiryo UI" panose="020B0604030504040204" pitchFamily="50" charset="-128"/>
                <a:ea typeface="Meiryo UI" panose="020B0604030504040204" pitchFamily="50" charset="-128"/>
              </a:rPr>
              <a:t>2,683</a:t>
            </a:r>
          </a:p>
          <a:p>
            <a:r>
              <a:rPr lang="ja-JP" altLang="en-US" sz="1100" dirty="0">
                <a:latin typeface="Meiryo UI" panose="020B0604030504040204" pitchFamily="50" charset="-128"/>
                <a:ea typeface="Meiryo UI" panose="020B0604030504040204" pitchFamily="50" charset="-128"/>
              </a:rPr>
              <a:t>〇来電：</a:t>
            </a:r>
            <a:r>
              <a:rPr lang="en-US" altLang="ja-JP" sz="1100" dirty="0">
                <a:latin typeface="Meiryo UI" panose="020B0604030504040204" pitchFamily="50" charset="-128"/>
                <a:ea typeface="Meiryo UI" panose="020B0604030504040204" pitchFamily="50" charset="-128"/>
              </a:rPr>
              <a:t>2,574</a:t>
            </a:r>
            <a:endParaRPr kumimoji="1" lang="ja-JP" altLang="en-US" sz="1100" dirty="0">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79421EA0-4DF9-4A12-A805-F37DFDF85A40}"/>
              </a:ext>
            </a:extLst>
          </p:cNvPr>
          <p:cNvCxnSpPr>
            <a:endCxn id="28" idx="0"/>
          </p:cNvCxnSpPr>
          <p:nvPr/>
        </p:nvCxnSpPr>
        <p:spPr>
          <a:xfrm>
            <a:off x="8745151" y="831916"/>
            <a:ext cx="1" cy="54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E148D56-FBF5-436C-BE3F-67F418FC5240}"/>
              </a:ext>
            </a:extLst>
          </p:cNvPr>
          <p:cNvSpPr txBox="1"/>
          <p:nvPr/>
        </p:nvSpPr>
        <p:spPr>
          <a:xfrm>
            <a:off x="2591452" y="6277518"/>
            <a:ext cx="6944191" cy="369332"/>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参照資料：平井岳哉　</a:t>
            </a:r>
            <a:r>
              <a:rPr lang="en-US" altLang="ja-JP" sz="1000" dirty="0">
                <a:latin typeface="Meiryo UI" panose="020B0604030504040204" pitchFamily="50" charset="-128"/>
                <a:ea typeface="Meiryo UI" panose="020B0604030504040204" pitchFamily="50" charset="-128"/>
              </a:rPr>
              <a:t>2014</a:t>
            </a:r>
            <a:r>
              <a:rPr lang="ja-JP" altLang="en-US" sz="1000" dirty="0">
                <a:latin typeface="Meiryo UI" panose="020B0604030504040204" pitchFamily="50" charset="-128"/>
                <a:ea typeface="Meiryo UI" panose="020B0604030504040204" pitchFamily="50" charset="-128"/>
              </a:rPr>
              <a:t>年　</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三井物産における電信利用</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https://dokkyo.repo.nii.ac.jp/?action=repository_action_common_download&amp;item_id=263&amp;item_no=1&amp;attribute_id=22&amp;file_no=1</a:t>
            </a:r>
            <a:endParaRPr kumimoji="1" lang="ja-JP" altLang="en-US" sz="105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464961E4-0B2E-4365-B7BF-FF1516479318}"/>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139243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4CA82113-3C01-47FC-86B8-E94DE90496C3}"/>
              </a:ext>
            </a:extLst>
          </p:cNvPr>
          <p:cNvSpPr txBox="1"/>
          <p:nvPr/>
        </p:nvSpPr>
        <p:spPr>
          <a:xfrm>
            <a:off x="3646033" y="192887"/>
            <a:ext cx="4840941"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山本条太郎と森恪</a:t>
            </a:r>
          </a:p>
        </p:txBody>
      </p:sp>
      <p:pic>
        <p:nvPicPr>
          <p:cNvPr id="6" name="図 5">
            <a:extLst>
              <a:ext uri="{FF2B5EF4-FFF2-40B4-BE49-F238E27FC236}">
                <a16:creationId xmlns:a16="http://schemas.microsoft.com/office/drawing/2014/main" id="{92E638E5-D124-480A-98C1-4F5EF9D007C8}"/>
              </a:ext>
            </a:extLst>
          </p:cNvPr>
          <p:cNvPicPr>
            <a:picLocks noChangeAspect="1"/>
          </p:cNvPicPr>
          <p:nvPr/>
        </p:nvPicPr>
        <p:blipFill>
          <a:blip r:embed="rId3"/>
          <a:stretch>
            <a:fillRect/>
          </a:stretch>
        </p:blipFill>
        <p:spPr>
          <a:xfrm>
            <a:off x="541020" y="1074450"/>
            <a:ext cx="3380170" cy="4935048"/>
          </a:xfrm>
          <a:prstGeom prst="rect">
            <a:avLst/>
          </a:prstGeom>
        </p:spPr>
      </p:pic>
      <p:pic>
        <p:nvPicPr>
          <p:cNvPr id="11266" name="Picture 2">
            <a:extLst>
              <a:ext uri="{FF2B5EF4-FFF2-40B4-BE49-F238E27FC236}">
                <a16:creationId xmlns:a16="http://schemas.microsoft.com/office/drawing/2014/main" id="{16DD939D-6E20-452E-AFC9-2069C2C45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379" y="1074450"/>
            <a:ext cx="3380170" cy="502735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535299F-9031-4DE1-A5EB-36ACBB30916D}"/>
              </a:ext>
            </a:extLst>
          </p:cNvPr>
          <p:cNvSpPr txBox="1"/>
          <p:nvPr/>
        </p:nvSpPr>
        <p:spPr>
          <a:xfrm>
            <a:off x="4133463" y="6119396"/>
            <a:ext cx="4226768"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三井物産から政界に転身し外務次官</a:t>
            </a:r>
          </a:p>
        </p:txBody>
      </p:sp>
      <p:sp>
        <p:nvSpPr>
          <p:cNvPr id="7" name="テキスト ボックス 6">
            <a:extLst>
              <a:ext uri="{FF2B5EF4-FFF2-40B4-BE49-F238E27FC236}">
                <a16:creationId xmlns:a16="http://schemas.microsoft.com/office/drawing/2014/main" id="{3FEE0A33-D48E-42F3-B6E5-7C8F5A71B830}"/>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1026" name="Picture 2" descr="田中義一内閣の下で、満蒙への積極的介入方針と対中国基本政策を決定するために「東方会議」が開始（～7月7日）される : ガウスの歴史を巡るブログ ...">
            <a:extLst>
              <a:ext uri="{FF2B5EF4-FFF2-40B4-BE49-F238E27FC236}">
                <a16:creationId xmlns:a16="http://schemas.microsoft.com/office/drawing/2014/main" id="{BFA7962F-4915-4673-8BDC-C8C40968B4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8270" y="1065474"/>
            <a:ext cx="3705225" cy="247650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0618CC4C-38BF-4579-98D9-63BB2ABA5383}"/>
              </a:ext>
            </a:extLst>
          </p:cNvPr>
          <p:cNvSpPr txBox="1"/>
          <p:nvPr/>
        </p:nvSpPr>
        <p:spPr>
          <a:xfrm>
            <a:off x="8037306" y="4346383"/>
            <a:ext cx="1449490" cy="646331"/>
          </a:xfrm>
          <a:prstGeom prst="rect">
            <a:avLst/>
          </a:prstGeom>
          <a:noFill/>
        </p:spPr>
        <p:txBody>
          <a:bodyPr wrap="square">
            <a:spAutoFit/>
          </a:bodyPr>
          <a:lstStyle/>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瓜生外吉</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ja-JP" altLang="en-US" dirty="0">
                <a:solidFill>
                  <a:srgbClr val="333333"/>
                </a:solidFill>
                <a:latin typeface="BIZ UDPゴシック" panose="020B0400000000000000" pitchFamily="50" charset="-128"/>
                <a:ea typeface="BIZ UDPゴシック" panose="020B0400000000000000" pitchFamily="50" charset="-128"/>
              </a:rPr>
              <a:t>（海軍少将）</a:t>
            </a:r>
            <a:endParaRPr lang="ja-JP" altLang="en-US"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F9563FD1-79C9-4C1D-B4E5-1D373DFBD4F4}"/>
              </a:ext>
            </a:extLst>
          </p:cNvPr>
          <p:cNvSpPr txBox="1"/>
          <p:nvPr/>
        </p:nvSpPr>
        <p:spPr>
          <a:xfrm>
            <a:off x="9591894" y="4438716"/>
            <a:ext cx="1449490" cy="369332"/>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益田しげ</a:t>
            </a:r>
          </a:p>
        </p:txBody>
      </p:sp>
      <p:sp>
        <p:nvSpPr>
          <p:cNvPr id="12" name="テキスト ボックス 11">
            <a:extLst>
              <a:ext uri="{FF2B5EF4-FFF2-40B4-BE49-F238E27FC236}">
                <a16:creationId xmlns:a16="http://schemas.microsoft.com/office/drawing/2014/main" id="{9EA39CB8-59AB-493B-AB95-8ADB84DC4414}"/>
              </a:ext>
            </a:extLst>
          </p:cNvPr>
          <p:cNvSpPr txBox="1"/>
          <p:nvPr/>
        </p:nvSpPr>
        <p:spPr>
          <a:xfrm>
            <a:off x="8980593" y="5445621"/>
            <a:ext cx="1222601" cy="369332"/>
          </a:xfrm>
          <a:prstGeom prst="rect">
            <a:avLst/>
          </a:prstGeom>
          <a:noFill/>
        </p:spPr>
        <p:txBody>
          <a:bodyPr wrap="square">
            <a:spAutoFit/>
          </a:bodyPr>
          <a:lstStyle/>
          <a:p>
            <a:r>
              <a:rPr lang="ja-JP" altLang="en-US" b="0" i="0" dirty="0">
                <a:solidFill>
                  <a:srgbClr val="333333"/>
                </a:solidFill>
                <a:effectLst/>
                <a:latin typeface="BIZ UDPゴシック" panose="020B0400000000000000" pitchFamily="50" charset="-128"/>
                <a:ea typeface="BIZ UDPゴシック" panose="020B0400000000000000" pitchFamily="50" charset="-128"/>
              </a:rPr>
              <a:t>瓜生栄枝</a:t>
            </a:r>
            <a:endParaRPr lang="ja-JP" altLang="en-US"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86EDDC94-F532-48DC-9048-30EFBDEC003D}"/>
              </a:ext>
            </a:extLst>
          </p:cNvPr>
          <p:cNvSpPr txBox="1"/>
          <p:nvPr/>
        </p:nvSpPr>
        <p:spPr>
          <a:xfrm>
            <a:off x="8001738" y="5445621"/>
            <a:ext cx="795880" cy="369332"/>
          </a:xfrm>
          <a:prstGeom prst="rect">
            <a:avLst/>
          </a:prstGeom>
          <a:noFill/>
        </p:spPr>
        <p:txBody>
          <a:bodyPr wrap="square">
            <a:spAutoFit/>
          </a:bodyPr>
          <a:lstStyle/>
          <a:p>
            <a:pPr algn="ctr"/>
            <a:r>
              <a:rPr kumimoji="1" lang="ja-JP" altLang="en-US" sz="1800" b="1" dirty="0">
                <a:latin typeface="BIZ UDPゴシック" panose="020B0400000000000000" pitchFamily="50" charset="-128"/>
                <a:ea typeface="BIZ UDPゴシック" panose="020B0400000000000000" pitchFamily="50" charset="-128"/>
              </a:rPr>
              <a:t>森恪</a:t>
            </a:r>
          </a:p>
        </p:txBody>
      </p:sp>
      <p:cxnSp>
        <p:nvCxnSpPr>
          <p:cNvPr id="13" name="直線コネクタ 12">
            <a:extLst>
              <a:ext uri="{FF2B5EF4-FFF2-40B4-BE49-F238E27FC236}">
                <a16:creationId xmlns:a16="http://schemas.microsoft.com/office/drawing/2014/main" id="{61AC8129-4EE4-4A9B-A474-2FA810E51D00}"/>
              </a:ext>
            </a:extLst>
          </p:cNvPr>
          <p:cNvCxnSpPr/>
          <p:nvPr/>
        </p:nvCxnSpPr>
        <p:spPr>
          <a:xfrm>
            <a:off x="9353057" y="4669548"/>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61DA71A-811E-4B1E-A64E-A037B6BB9FFB}"/>
              </a:ext>
            </a:extLst>
          </p:cNvPr>
          <p:cNvCxnSpPr>
            <a:cxnSpLocks/>
          </p:cNvCxnSpPr>
          <p:nvPr/>
        </p:nvCxnSpPr>
        <p:spPr>
          <a:xfrm>
            <a:off x="9591893" y="4660706"/>
            <a:ext cx="0" cy="784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945C70C-1DCC-4A15-A88E-B5B7B62492BA}"/>
              </a:ext>
            </a:extLst>
          </p:cNvPr>
          <p:cNvCxnSpPr>
            <a:endCxn id="12" idx="1"/>
          </p:cNvCxnSpPr>
          <p:nvPr/>
        </p:nvCxnSpPr>
        <p:spPr>
          <a:xfrm>
            <a:off x="8662592" y="5630287"/>
            <a:ext cx="318001"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455A502E-9B4C-43DB-AB64-8B53C36D29A2}"/>
              </a:ext>
            </a:extLst>
          </p:cNvPr>
          <p:cNvSpPr txBox="1"/>
          <p:nvPr/>
        </p:nvSpPr>
        <p:spPr>
          <a:xfrm>
            <a:off x="10702395" y="4438716"/>
            <a:ext cx="1449490" cy="369332"/>
          </a:xfrm>
          <a:prstGeom prst="rect">
            <a:avLst/>
          </a:prstGeom>
          <a:noFill/>
        </p:spPr>
        <p:txBody>
          <a:bodyPr wrap="square">
            <a:spAutoFit/>
          </a:bodyPr>
          <a:lstStyle/>
          <a:p>
            <a:pPr algn="ctr"/>
            <a:r>
              <a:rPr lang="ja-JP" altLang="en-US" b="1" dirty="0">
                <a:latin typeface="BIZ UDPゴシック" panose="020B0400000000000000" pitchFamily="50" charset="-128"/>
                <a:ea typeface="BIZ UDPゴシック" panose="020B0400000000000000" pitchFamily="50" charset="-128"/>
              </a:rPr>
              <a:t>益田孝</a:t>
            </a:r>
          </a:p>
        </p:txBody>
      </p:sp>
      <p:sp>
        <p:nvSpPr>
          <p:cNvPr id="24" name="テキスト ボックス 23">
            <a:extLst>
              <a:ext uri="{FF2B5EF4-FFF2-40B4-BE49-F238E27FC236}">
                <a16:creationId xmlns:a16="http://schemas.microsoft.com/office/drawing/2014/main" id="{7CF90F8B-A501-41AF-A429-9CD41686088D}"/>
              </a:ext>
            </a:extLst>
          </p:cNvPr>
          <p:cNvSpPr txBox="1"/>
          <p:nvPr/>
        </p:nvSpPr>
        <p:spPr>
          <a:xfrm>
            <a:off x="10105236" y="3803926"/>
            <a:ext cx="1449490" cy="369332"/>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益田孝義</a:t>
            </a:r>
          </a:p>
        </p:txBody>
      </p:sp>
      <p:cxnSp>
        <p:nvCxnSpPr>
          <p:cNvPr id="22" name="コネクタ: カギ線 21">
            <a:extLst>
              <a:ext uri="{FF2B5EF4-FFF2-40B4-BE49-F238E27FC236}">
                <a16:creationId xmlns:a16="http://schemas.microsoft.com/office/drawing/2014/main" id="{956BEB54-1938-47A7-9401-7FFE1EBA242D}"/>
              </a:ext>
            </a:extLst>
          </p:cNvPr>
          <p:cNvCxnSpPr>
            <a:stCxn id="24" idx="2"/>
            <a:endCxn id="11" idx="0"/>
          </p:cNvCxnSpPr>
          <p:nvPr/>
        </p:nvCxnSpPr>
        <p:spPr>
          <a:xfrm rot="5400000">
            <a:off x="10440581" y="4049316"/>
            <a:ext cx="265458" cy="51334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EC8FEB17-BD5B-45EF-864B-19E6BF1E6158}"/>
              </a:ext>
            </a:extLst>
          </p:cNvPr>
          <p:cNvCxnSpPr>
            <a:stCxn id="24" idx="2"/>
            <a:endCxn id="23" idx="0"/>
          </p:cNvCxnSpPr>
          <p:nvPr/>
        </p:nvCxnSpPr>
        <p:spPr>
          <a:xfrm rot="16200000" flipH="1">
            <a:off x="10995831" y="4007407"/>
            <a:ext cx="265458" cy="597159"/>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81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満州鉄道デザイン作成: 空のカケラ ライブラリ">
            <a:extLst>
              <a:ext uri="{FF2B5EF4-FFF2-40B4-BE49-F238E27FC236}">
                <a16:creationId xmlns:a16="http://schemas.microsoft.com/office/drawing/2014/main" id="{A82011A6-A677-8C1B-09B8-A2D4A0854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35" y="96493"/>
            <a:ext cx="11950212" cy="187188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213B349-52C7-CD90-7CC7-10519D765D87}"/>
              </a:ext>
            </a:extLst>
          </p:cNvPr>
          <p:cNvSpPr txBox="1"/>
          <p:nvPr/>
        </p:nvSpPr>
        <p:spPr>
          <a:xfrm>
            <a:off x="2444259" y="1860661"/>
            <a:ext cx="7303475" cy="200055"/>
          </a:xfrm>
          <a:prstGeom prst="rect">
            <a:avLst/>
          </a:prstGeom>
          <a:noFill/>
        </p:spPr>
        <p:txBody>
          <a:bodyPr wrap="square">
            <a:spAutoFit/>
          </a:bodyPr>
          <a:lstStyle/>
          <a:p>
            <a:pPr algn="ctr"/>
            <a:r>
              <a:rPr lang="ja-JP" altLang="en-US" sz="700" dirty="0">
                <a:latin typeface="BIZ UDPゴシック" panose="020B0400000000000000" pitchFamily="50" charset="-128"/>
                <a:ea typeface="BIZ UDPゴシック" panose="020B0400000000000000" pitchFamily="50" charset="-128"/>
              </a:rPr>
              <a:t>（出所）空のカケラ ライブラリ </a:t>
            </a:r>
            <a:r>
              <a:rPr lang="en-US" altLang="ja-JP" sz="700" dirty="0">
                <a:latin typeface="Amasis MT Pro Black" panose="02040A04050005020304" pitchFamily="18" charset="0"/>
                <a:ea typeface="BIZ UDPゴシック" panose="020B0400000000000000" pitchFamily="50" charset="-128"/>
              </a:rPr>
              <a:t>https://soranokakera.lekumo.biz/tesr/2015/05/post-ff23.html</a:t>
            </a:r>
            <a:endParaRPr lang="ja-JP" altLang="en-US" sz="700" dirty="0">
              <a:latin typeface="Amasis MT Pro Black" panose="02040A04050005020304" pitchFamily="18" charset="0"/>
              <a:ea typeface="BIZ UDPゴシック" panose="020B0400000000000000" pitchFamily="50" charset="-128"/>
            </a:endParaRPr>
          </a:p>
        </p:txBody>
      </p:sp>
      <p:pic>
        <p:nvPicPr>
          <p:cNvPr id="2050" name="Picture 2">
            <a:extLst>
              <a:ext uri="{FF2B5EF4-FFF2-40B4-BE49-F238E27FC236}">
                <a16:creationId xmlns:a16="http://schemas.microsoft.com/office/drawing/2014/main" id="{748F86A0-BF1D-BDE5-487E-7B3BACF2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76" y="2227125"/>
            <a:ext cx="5905500" cy="404812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DF07E56-33F2-805F-459A-D69F63248286}"/>
              </a:ext>
            </a:extLst>
          </p:cNvPr>
          <p:cNvSpPr txBox="1"/>
          <p:nvPr/>
        </p:nvSpPr>
        <p:spPr>
          <a:xfrm>
            <a:off x="999452" y="6301969"/>
            <a:ext cx="3985846" cy="215444"/>
          </a:xfrm>
          <a:prstGeom prst="rect">
            <a:avLst/>
          </a:prstGeom>
          <a:noFill/>
        </p:spPr>
        <p:txBody>
          <a:bodyPr wrap="square">
            <a:spAutoFit/>
          </a:bodyPr>
          <a:lstStyle/>
          <a:p>
            <a:pPr algn="ctr"/>
            <a:r>
              <a:rPr lang="en-US" altLang="ja-JP" sz="800" dirty="0">
                <a:latin typeface="Amasis MT Pro Black" panose="02040A04050005020304" pitchFamily="18" charset="0"/>
                <a:ea typeface="BIZ UDPゴシック" panose="020B0400000000000000" pitchFamily="50" charset="-128"/>
              </a:rPr>
              <a:t>http://img-cdn.jg.jugem.jp/4d6/2246033/20120605_859561.gif</a:t>
            </a:r>
            <a:endParaRPr lang="ja-JP" altLang="en-US" sz="800" dirty="0">
              <a:latin typeface="Amasis MT Pro Black" panose="02040A04050005020304" pitchFamily="18" charset="0"/>
              <a:ea typeface="BIZ UDPゴシック" panose="020B0400000000000000" pitchFamily="50" charset="-128"/>
            </a:endParaRPr>
          </a:p>
        </p:txBody>
      </p:sp>
      <p:pic>
        <p:nvPicPr>
          <p:cNvPr id="2052" name="Picture 4" descr="後藤新平 | いわての文化情報大事典">
            <a:extLst>
              <a:ext uri="{FF2B5EF4-FFF2-40B4-BE49-F238E27FC236}">
                <a16:creationId xmlns:a16="http://schemas.microsoft.com/office/drawing/2014/main" id="{2FDE94A0-AAF6-5CAA-4F5B-C6585149D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0101" y="1997541"/>
            <a:ext cx="1838584" cy="229823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B4C071-A6F1-5187-092C-209EE8323266}"/>
              </a:ext>
            </a:extLst>
          </p:cNvPr>
          <p:cNvSpPr txBox="1"/>
          <p:nvPr/>
        </p:nvSpPr>
        <p:spPr>
          <a:xfrm>
            <a:off x="10252787" y="3841483"/>
            <a:ext cx="1939213"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初代満鉄総裁：後藤新平</a:t>
            </a:r>
          </a:p>
        </p:txBody>
      </p:sp>
      <p:sp>
        <p:nvSpPr>
          <p:cNvPr id="8" name="テキスト ボックス 7">
            <a:extLst>
              <a:ext uri="{FF2B5EF4-FFF2-40B4-BE49-F238E27FC236}">
                <a16:creationId xmlns:a16="http://schemas.microsoft.com/office/drawing/2014/main" id="{5D467988-139C-4F64-A245-AC60203C7B01}"/>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5" name="テキスト ボックス 4">
            <a:extLst>
              <a:ext uri="{FF2B5EF4-FFF2-40B4-BE49-F238E27FC236}">
                <a16:creationId xmlns:a16="http://schemas.microsoft.com/office/drawing/2014/main" id="{1B549940-4CC8-45E3-8323-756FDE67C1BE}"/>
              </a:ext>
            </a:extLst>
          </p:cNvPr>
          <p:cNvSpPr txBox="1"/>
          <p:nvPr/>
        </p:nvSpPr>
        <p:spPr>
          <a:xfrm>
            <a:off x="6218074" y="4411173"/>
            <a:ext cx="5725109" cy="2031325"/>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副総裁　 中村是公</a:t>
            </a:r>
            <a:r>
              <a:rPr kumimoji="1" lang="en-US" altLang="ja-JP" dirty="0">
                <a:latin typeface="BIZ UDPゴシック" panose="020B0400000000000000" pitchFamily="50" charset="-128"/>
                <a:ea typeface="BIZ UDPゴシック" panose="020B0400000000000000" pitchFamily="50" charset="-128"/>
              </a:rPr>
              <a:t>	</a:t>
            </a:r>
            <a:r>
              <a:rPr kumimoji="1" lang="ja-JP" altLang="en-US" dirty="0">
                <a:latin typeface="BIZ UDPゴシック" panose="020B0400000000000000" pitchFamily="50" charset="-128"/>
                <a:ea typeface="BIZ UDPゴシック" panose="020B0400000000000000" pitchFamily="50" charset="-128"/>
              </a:rPr>
              <a:t>台湾財務</a:t>
            </a:r>
            <a:r>
              <a:rPr lang="ja-JP" altLang="en-US" dirty="0">
                <a:latin typeface="BIZ UDPゴシック" panose="020B0400000000000000" pitchFamily="50" charset="-128"/>
                <a:ea typeface="BIZ UDPゴシック" panose="020B0400000000000000" pitchFamily="50" charset="-128"/>
              </a:rPr>
              <a:t>局長 兼 事務局長</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理事</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久保田政周</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栃木県知事</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理事</a:t>
            </a:r>
            <a:r>
              <a:rPr kumimoji="1" lang="en-US" altLang="ja-JP" dirty="0">
                <a:latin typeface="BIZ UDPゴシック" panose="020B0400000000000000" pitchFamily="50" charset="-128"/>
                <a:ea typeface="BIZ UDPゴシック" panose="020B0400000000000000" pitchFamily="50" charset="-128"/>
              </a:rPr>
              <a:t>	</a:t>
            </a:r>
            <a:r>
              <a:rPr kumimoji="1" lang="ja-JP" altLang="en-US" dirty="0">
                <a:latin typeface="BIZ UDPゴシック" panose="020B0400000000000000" pitchFamily="50" charset="-128"/>
                <a:ea typeface="BIZ UDPゴシック" panose="020B0400000000000000" pitchFamily="50" charset="-128"/>
              </a:rPr>
              <a:t>清野長太郎</a:t>
            </a:r>
            <a:r>
              <a:rPr kumimoji="1" lang="en-US" altLang="ja-JP" dirty="0">
                <a:latin typeface="BIZ UDPゴシック" panose="020B0400000000000000" pitchFamily="50" charset="-128"/>
                <a:ea typeface="BIZ UDPゴシック" panose="020B0400000000000000" pitchFamily="50" charset="-128"/>
              </a:rPr>
              <a:t>	</a:t>
            </a:r>
            <a:r>
              <a:rPr kumimoji="1" lang="ja-JP" altLang="en-US" dirty="0">
                <a:latin typeface="BIZ UDPゴシック" panose="020B0400000000000000" pitchFamily="50" charset="-128"/>
                <a:ea typeface="BIZ UDPゴシック" panose="020B0400000000000000" pitchFamily="50" charset="-128"/>
              </a:rPr>
              <a:t>秋田県知事</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理事</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国沢新兵衛</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鉄道省技師</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理事</a:t>
            </a:r>
            <a:r>
              <a:rPr kumimoji="1" lang="en-US" altLang="ja-JP" dirty="0">
                <a:latin typeface="BIZ UDPゴシック" panose="020B0400000000000000" pitchFamily="50" charset="-128"/>
                <a:ea typeface="BIZ UDPゴシック" panose="020B0400000000000000" pitchFamily="50" charset="-128"/>
              </a:rPr>
              <a:t>	</a:t>
            </a:r>
            <a:r>
              <a:rPr kumimoji="1" lang="ja-JP" altLang="en-US" dirty="0">
                <a:latin typeface="BIZ UDPゴシック" panose="020B0400000000000000" pitchFamily="50" charset="-128"/>
                <a:ea typeface="BIZ UDPゴシック" panose="020B0400000000000000" pitchFamily="50" charset="-128"/>
              </a:rPr>
              <a:t>岡松参太郎</a:t>
            </a:r>
            <a:r>
              <a:rPr kumimoji="1" lang="en-US" altLang="ja-JP" dirty="0">
                <a:latin typeface="BIZ UDPゴシック" panose="020B0400000000000000" pitchFamily="50" charset="-128"/>
                <a:ea typeface="BIZ UDPゴシック" panose="020B0400000000000000" pitchFamily="50" charset="-128"/>
              </a:rPr>
              <a:t>	</a:t>
            </a:r>
            <a:r>
              <a:rPr kumimoji="1" lang="ja-JP" altLang="en-US" dirty="0">
                <a:latin typeface="BIZ UDPゴシック" panose="020B0400000000000000" pitchFamily="50" charset="-128"/>
                <a:ea typeface="BIZ UDPゴシック" panose="020B0400000000000000" pitchFamily="50" charset="-128"/>
              </a:rPr>
              <a:t>京都帝国大学教授</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理事</a:t>
            </a:r>
            <a:r>
              <a:rPr lang="en-US" altLang="ja-JP"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田中清次郎</a:t>
            </a:r>
            <a:r>
              <a:rPr lang="en-US" altLang="ja-JP"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三井物産 長崎支店長</a:t>
            </a:r>
            <a:endParaRPr lang="en-US" altLang="ja-JP" b="1"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理事</a:t>
            </a:r>
            <a:r>
              <a:rPr kumimoji="1" lang="en-US" altLang="ja-JP"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犬</a:t>
            </a:r>
            <a:r>
              <a:rPr kumimoji="1" lang="ja-JP" altLang="en-US" b="1" dirty="0">
                <a:latin typeface="BIZ UDPゴシック" panose="020B0400000000000000" pitchFamily="50" charset="-128"/>
                <a:ea typeface="BIZ UDPゴシック" panose="020B0400000000000000" pitchFamily="50" charset="-128"/>
              </a:rPr>
              <a:t>塚信太郎</a:t>
            </a:r>
            <a:r>
              <a:rPr kumimoji="1" lang="en-US" altLang="ja-JP"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三井物産 </a:t>
            </a:r>
            <a:r>
              <a:rPr lang="ja-JP" altLang="en-US" b="1" dirty="0">
                <a:latin typeface="BIZ UDPゴシック" panose="020B0400000000000000" pitchFamily="50" charset="-128"/>
                <a:ea typeface="BIZ UDPゴシック" panose="020B0400000000000000" pitchFamily="50" charset="-128"/>
              </a:rPr>
              <a:t>門司支店長</a:t>
            </a:r>
            <a:endParaRPr kumimoji="1" lang="ja-JP" altLang="en-US" b="1"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39F1C0FF-B0D3-4127-A9A3-95E356A0F607}"/>
              </a:ext>
            </a:extLst>
          </p:cNvPr>
          <p:cNvSpPr txBox="1"/>
          <p:nvPr/>
        </p:nvSpPr>
        <p:spPr>
          <a:xfrm>
            <a:off x="8322907" y="5831633"/>
            <a:ext cx="690465" cy="307777"/>
          </a:xfrm>
          <a:prstGeom prst="rect">
            <a:avLst/>
          </a:prstGeom>
          <a:noFill/>
        </p:spPr>
        <p:txBody>
          <a:bodyPr wrap="square" rtlCol="0">
            <a:spAutoFit/>
          </a:bodyPr>
          <a:lstStyle/>
          <a:p>
            <a:pPr algn="ctr"/>
            <a:r>
              <a:rPr kumimoji="1" lang="en-US" altLang="ja-JP" sz="1400" dirty="0">
                <a:latin typeface="BIZ UDPゴシック" panose="020B0400000000000000" pitchFamily="50" charset="-128"/>
                <a:ea typeface="BIZ UDPゴシック" panose="020B0400000000000000" pitchFamily="50" charset="-128"/>
              </a:rPr>
              <a:t>35</a:t>
            </a:r>
            <a:r>
              <a:rPr kumimoji="1" lang="ja-JP" altLang="en-US" sz="1400" dirty="0">
                <a:latin typeface="BIZ UDPゴシック" panose="020B0400000000000000" pitchFamily="50" charset="-128"/>
                <a:ea typeface="BIZ UDPゴシック" panose="020B0400000000000000" pitchFamily="50" charset="-128"/>
              </a:rPr>
              <a:t>歳</a:t>
            </a:r>
          </a:p>
        </p:txBody>
      </p:sp>
      <p:sp>
        <p:nvSpPr>
          <p:cNvPr id="12" name="テキスト ボックス 11">
            <a:extLst>
              <a:ext uri="{FF2B5EF4-FFF2-40B4-BE49-F238E27FC236}">
                <a16:creationId xmlns:a16="http://schemas.microsoft.com/office/drawing/2014/main" id="{768C7D4F-C7A6-47A7-8A43-3B3D36E3E7B2}"/>
              </a:ext>
            </a:extLst>
          </p:cNvPr>
          <p:cNvSpPr txBox="1"/>
          <p:nvPr/>
        </p:nvSpPr>
        <p:spPr>
          <a:xfrm>
            <a:off x="8350900" y="6092583"/>
            <a:ext cx="690465" cy="307777"/>
          </a:xfrm>
          <a:prstGeom prst="rect">
            <a:avLst/>
          </a:prstGeom>
          <a:noFill/>
        </p:spPr>
        <p:txBody>
          <a:bodyPr wrap="square" rtlCol="0">
            <a:spAutoFit/>
          </a:bodyPr>
          <a:lstStyle/>
          <a:p>
            <a:pPr algn="ctr"/>
            <a:r>
              <a:rPr kumimoji="1" lang="en-US" altLang="ja-JP" sz="1400" dirty="0">
                <a:latin typeface="BIZ UDPゴシック" panose="020B0400000000000000" pitchFamily="50" charset="-128"/>
                <a:ea typeface="BIZ UDPゴシック" panose="020B0400000000000000" pitchFamily="50" charset="-128"/>
              </a:rPr>
              <a:t>33</a:t>
            </a:r>
            <a:r>
              <a:rPr kumimoji="1" lang="ja-JP" altLang="en-US" sz="1400" dirty="0">
                <a:latin typeface="BIZ UDPゴシック" panose="020B0400000000000000" pitchFamily="50" charset="-128"/>
                <a:ea typeface="BIZ UDPゴシック" panose="020B0400000000000000" pitchFamily="50" charset="-128"/>
              </a:rPr>
              <a:t>歳</a:t>
            </a:r>
          </a:p>
        </p:txBody>
      </p:sp>
    </p:spTree>
    <p:extLst>
      <p:ext uri="{BB962C8B-B14F-4D97-AF65-F5344CB8AC3E}">
        <p14:creationId xmlns:p14="http://schemas.microsoft.com/office/powerpoint/2010/main" val="400723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3725BB-B7D3-4DB7-8F62-3D88C843AB1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273208"/>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満鉄の創業と三井物産</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30E7F922-5480-6C11-BAA7-A01D7014FB77}"/>
              </a:ext>
            </a:extLst>
          </p:cNvPr>
          <p:cNvSpPr txBox="1"/>
          <p:nvPr/>
        </p:nvSpPr>
        <p:spPr>
          <a:xfrm>
            <a:off x="1740877" y="709313"/>
            <a:ext cx="2473569"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三井物産</a:t>
            </a:r>
          </a:p>
        </p:txBody>
      </p:sp>
      <p:pic>
        <p:nvPicPr>
          <p:cNvPr id="10242" name="Picture 2" descr="4月1日：満鉄、営業開始 - 世界史カレンダー">
            <a:extLst>
              <a:ext uri="{FF2B5EF4-FFF2-40B4-BE49-F238E27FC236}">
                <a16:creationId xmlns:a16="http://schemas.microsoft.com/office/drawing/2014/main" id="{F69F9324-4C56-14E3-2655-ED26EE11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712" y="2292015"/>
            <a:ext cx="2857500" cy="27051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矢印コネクタ 4">
            <a:extLst>
              <a:ext uri="{FF2B5EF4-FFF2-40B4-BE49-F238E27FC236}">
                <a16:creationId xmlns:a16="http://schemas.microsoft.com/office/drawing/2014/main" id="{2626AA3B-6802-A5E2-1AA9-0A772249B2CD}"/>
              </a:ext>
            </a:extLst>
          </p:cNvPr>
          <p:cNvCxnSpPr>
            <a:cxnSpLocks/>
          </p:cNvCxnSpPr>
          <p:nvPr/>
        </p:nvCxnSpPr>
        <p:spPr>
          <a:xfrm>
            <a:off x="2977662" y="1294088"/>
            <a:ext cx="0" cy="8850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FB365A7D-A579-322B-4C57-E4161611746C}"/>
              </a:ext>
            </a:extLst>
          </p:cNvPr>
          <p:cNvSpPr txBox="1"/>
          <p:nvPr/>
        </p:nvSpPr>
        <p:spPr>
          <a:xfrm>
            <a:off x="2221524" y="1459973"/>
            <a:ext cx="844062"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出資</a:t>
            </a:r>
          </a:p>
        </p:txBody>
      </p:sp>
      <p:pic>
        <p:nvPicPr>
          <p:cNvPr id="10244" name="Picture 4">
            <a:extLst>
              <a:ext uri="{FF2B5EF4-FFF2-40B4-BE49-F238E27FC236}">
                <a16:creationId xmlns:a16="http://schemas.microsoft.com/office/drawing/2014/main" id="{298103C8-94E1-2A0E-F9D2-F3A988F1B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078" y="3631459"/>
            <a:ext cx="5400675" cy="252412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A7BF7C8-8053-6D39-A55A-C1D844AC7248}"/>
              </a:ext>
            </a:extLst>
          </p:cNvPr>
          <p:cNvSpPr txBox="1"/>
          <p:nvPr/>
        </p:nvSpPr>
        <p:spPr>
          <a:xfrm>
            <a:off x="5791200" y="6154117"/>
            <a:ext cx="6096000" cy="230832"/>
          </a:xfrm>
          <a:prstGeom prst="rect">
            <a:avLst/>
          </a:prstGeom>
          <a:noFill/>
        </p:spPr>
        <p:txBody>
          <a:bodyPr wrap="square">
            <a:spAutoFit/>
          </a:bodyPr>
          <a:lstStyle/>
          <a:p>
            <a:pPr algn="ctr"/>
            <a:r>
              <a:rPr lang="en-US" altLang="ja-JP" sz="900" dirty="0">
                <a:latin typeface="Amasis MT Pro Black" panose="02040A04050005020304" pitchFamily="18" charset="0"/>
              </a:rPr>
              <a:t>https://upload.wikimedia.org/wikipedia/commons/b/bf/Mantetsu-Pashishi923.jpg</a:t>
            </a:r>
            <a:endParaRPr lang="ja-JP" altLang="en-US" sz="900" dirty="0">
              <a:latin typeface="Amasis MT Pro Black" panose="02040A04050005020304" pitchFamily="18" charset="0"/>
            </a:endParaRPr>
          </a:p>
        </p:txBody>
      </p:sp>
      <p:cxnSp>
        <p:nvCxnSpPr>
          <p:cNvPr id="11" name="コネクタ: カギ線 10">
            <a:extLst>
              <a:ext uri="{FF2B5EF4-FFF2-40B4-BE49-F238E27FC236}">
                <a16:creationId xmlns:a16="http://schemas.microsoft.com/office/drawing/2014/main" id="{B3D8F9C5-BCC0-758A-6150-4AFE391E4DB6}"/>
              </a:ext>
            </a:extLst>
          </p:cNvPr>
          <p:cNvCxnSpPr>
            <a:cxnSpLocks/>
            <a:stCxn id="10244" idx="0"/>
          </p:cNvCxnSpPr>
          <p:nvPr/>
        </p:nvCxnSpPr>
        <p:spPr>
          <a:xfrm rot="16200000" flipV="1">
            <a:off x="6179095" y="1065138"/>
            <a:ext cx="648564" cy="4484078"/>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2F3BA19E-DC67-F762-906D-248CBA9EB478}"/>
              </a:ext>
            </a:extLst>
          </p:cNvPr>
          <p:cNvSpPr txBox="1"/>
          <p:nvPr/>
        </p:nvSpPr>
        <p:spPr>
          <a:xfrm>
            <a:off x="6096000" y="3608806"/>
            <a:ext cx="5349753"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アメリカンロコモーティブ社リッチモンド工場製の機関車</a:t>
            </a:r>
          </a:p>
        </p:txBody>
      </p:sp>
      <p:sp>
        <p:nvSpPr>
          <p:cNvPr id="14" name="テキスト ボックス 13">
            <a:extLst>
              <a:ext uri="{FF2B5EF4-FFF2-40B4-BE49-F238E27FC236}">
                <a16:creationId xmlns:a16="http://schemas.microsoft.com/office/drawing/2014/main" id="{C4F31744-52A1-9E73-F5E8-BED70DC4C519}"/>
              </a:ext>
            </a:extLst>
          </p:cNvPr>
          <p:cNvSpPr txBox="1"/>
          <p:nvPr/>
        </p:nvSpPr>
        <p:spPr>
          <a:xfrm>
            <a:off x="5533291" y="2625934"/>
            <a:ext cx="1969477" cy="584775"/>
          </a:xfrm>
          <a:prstGeom prst="rect">
            <a:avLst/>
          </a:prstGeom>
          <a:solidFill>
            <a:schemeClr val="bg1"/>
          </a:solid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三井物産</a:t>
            </a:r>
          </a:p>
        </p:txBody>
      </p:sp>
      <p:sp>
        <p:nvSpPr>
          <p:cNvPr id="15" name="テキスト ボックス 14">
            <a:extLst>
              <a:ext uri="{FF2B5EF4-FFF2-40B4-BE49-F238E27FC236}">
                <a16:creationId xmlns:a16="http://schemas.microsoft.com/office/drawing/2014/main" id="{603F31A2-4A2E-EE19-3AE4-DBBBFDB73651}"/>
              </a:ext>
            </a:extLst>
          </p:cNvPr>
          <p:cNvSpPr txBox="1"/>
          <p:nvPr/>
        </p:nvSpPr>
        <p:spPr>
          <a:xfrm>
            <a:off x="4529505" y="2557958"/>
            <a:ext cx="844062"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輸入</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8A11033E-64B8-B287-1CB8-0005C150C00D}"/>
              </a:ext>
            </a:extLst>
          </p:cNvPr>
          <p:cNvSpPr txBox="1"/>
          <p:nvPr/>
        </p:nvSpPr>
        <p:spPr>
          <a:xfrm>
            <a:off x="3956181" y="4997933"/>
            <a:ext cx="2139820" cy="954107"/>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輸入総数は</a:t>
            </a:r>
            <a:r>
              <a:rPr kumimoji="1" lang="en-US" altLang="ja-JP" sz="2800" dirty="0">
                <a:latin typeface="BIZ UDPゴシック" panose="020B0400000000000000" pitchFamily="50" charset="-128"/>
                <a:ea typeface="BIZ UDPゴシック" panose="020B0400000000000000" pitchFamily="50" charset="-128"/>
              </a:rPr>
              <a:t>203</a:t>
            </a:r>
            <a:r>
              <a:rPr kumimoji="1" lang="ja-JP" altLang="en-US" sz="2800" dirty="0">
                <a:latin typeface="BIZ UDPゴシック" panose="020B0400000000000000" pitchFamily="50" charset="-128"/>
                <a:ea typeface="BIZ UDPゴシック" panose="020B0400000000000000" pitchFamily="50" charset="-128"/>
              </a:rPr>
              <a:t>輌</a:t>
            </a:r>
          </a:p>
        </p:txBody>
      </p:sp>
      <p:sp>
        <p:nvSpPr>
          <p:cNvPr id="16" name="テキスト ボックス 15">
            <a:extLst>
              <a:ext uri="{FF2B5EF4-FFF2-40B4-BE49-F238E27FC236}">
                <a16:creationId xmlns:a16="http://schemas.microsoft.com/office/drawing/2014/main" id="{E115BDCE-CE04-45E9-98B0-44AC1B98F0D0}"/>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17" name="テキスト ボックス 16">
            <a:extLst>
              <a:ext uri="{FF2B5EF4-FFF2-40B4-BE49-F238E27FC236}">
                <a16:creationId xmlns:a16="http://schemas.microsoft.com/office/drawing/2014/main" id="{673188CB-1486-4C0D-A3C4-B8B3AE65C17B}"/>
              </a:ext>
            </a:extLst>
          </p:cNvPr>
          <p:cNvSpPr txBox="1"/>
          <p:nvPr/>
        </p:nvSpPr>
        <p:spPr>
          <a:xfrm>
            <a:off x="440286" y="1950581"/>
            <a:ext cx="861774" cy="3648269"/>
          </a:xfrm>
          <a:prstGeom prst="rect">
            <a:avLst/>
          </a:prstGeom>
          <a:noFill/>
        </p:spPr>
        <p:txBody>
          <a:bodyPr vert="eaVert" wrap="square" rtlCol="0">
            <a:spAutoFit/>
          </a:bodyPr>
          <a:lstStyle/>
          <a:p>
            <a:r>
              <a:rPr kumimoji="1" lang="ja-JP" altLang="en-US" sz="4400" dirty="0">
                <a:latin typeface="BIZ UDP明朝 Medium" panose="02020500000000000000" pitchFamily="18" charset="-128"/>
                <a:ea typeface="BIZ UDP明朝 Medium" panose="02020500000000000000" pitchFamily="18" charset="-128"/>
              </a:rPr>
              <a:t>文装的武備論</a:t>
            </a:r>
          </a:p>
        </p:txBody>
      </p:sp>
      <p:pic>
        <p:nvPicPr>
          <p:cNvPr id="3074" name="Picture 2" descr="中村是公">
            <a:extLst>
              <a:ext uri="{FF2B5EF4-FFF2-40B4-BE49-F238E27FC236}">
                <a16:creationId xmlns:a16="http://schemas.microsoft.com/office/drawing/2014/main" id="{D7E93E91-AABB-45D8-A582-72D6C2749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1961" y="459908"/>
            <a:ext cx="2095500" cy="2800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09A5D15-DE3C-4D71-B863-FF8D25888E7E}"/>
              </a:ext>
            </a:extLst>
          </p:cNvPr>
          <p:cNvSpPr txBox="1"/>
          <p:nvPr/>
        </p:nvSpPr>
        <p:spPr>
          <a:xfrm>
            <a:off x="11465645" y="1342929"/>
            <a:ext cx="430887" cy="1066132"/>
          </a:xfrm>
          <a:prstGeom prst="rect">
            <a:avLst/>
          </a:prstGeom>
          <a:noFill/>
        </p:spPr>
        <p:txBody>
          <a:bodyPr vert="eaVert"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夏目漱石</a:t>
            </a:r>
          </a:p>
        </p:txBody>
      </p:sp>
      <p:sp>
        <p:nvSpPr>
          <p:cNvPr id="18" name="テキスト ボックス 17">
            <a:extLst>
              <a:ext uri="{FF2B5EF4-FFF2-40B4-BE49-F238E27FC236}">
                <a16:creationId xmlns:a16="http://schemas.microsoft.com/office/drawing/2014/main" id="{F4DA0555-49FA-4732-894B-3FD42B365A42}"/>
              </a:ext>
            </a:extLst>
          </p:cNvPr>
          <p:cNvSpPr txBox="1"/>
          <p:nvPr/>
        </p:nvSpPr>
        <p:spPr>
          <a:xfrm>
            <a:off x="9651438" y="93787"/>
            <a:ext cx="181420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犬塚信太郎</a:t>
            </a:r>
          </a:p>
        </p:txBody>
      </p:sp>
      <p:sp>
        <p:nvSpPr>
          <p:cNvPr id="20" name="テキスト ボックス 19">
            <a:extLst>
              <a:ext uri="{FF2B5EF4-FFF2-40B4-BE49-F238E27FC236}">
                <a16:creationId xmlns:a16="http://schemas.microsoft.com/office/drawing/2014/main" id="{738D484B-8462-4BAE-BBF6-CBF9AF43074B}"/>
              </a:ext>
            </a:extLst>
          </p:cNvPr>
          <p:cNvSpPr txBox="1"/>
          <p:nvPr/>
        </p:nvSpPr>
        <p:spPr>
          <a:xfrm>
            <a:off x="7933591" y="1008016"/>
            <a:ext cx="1259631" cy="369332"/>
          </a:xfrm>
          <a:prstGeom prst="rect">
            <a:avLst/>
          </a:prstGeom>
          <a:noFill/>
        </p:spPr>
        <p:txBody>
          <a:bodyPr wrap="square">
            <a:spAutoFit/>
          </a:bodyPr>
          <a:lstStyle/>
          <a:p>
            <a:pPr algn="ctr"/>
            <a:r>
              <a:rPr kumimoji="1" lang="ja-JP" altLang="en-US" dirty="0">
                <a:latin typeface="BIZ UDPゴシック" panose="020B0400000000000000" pitchFamily="50" charset="-128"/>
                <a:ea typeface="BIZ UDPゴシック" panose="020B0400000000000000" pitchFamily="50" charset="-128"/>
              </a:rPr>
              <a:t>中村是公</a:t>
            </a:r>
            <a:endParaRPr lang="ja-JP" altLang="en-US" dirty="0"/>
          </a:p>
        </p:txBody>
      </p:sp>
      <p:cxnSp>
        <p:nvCxnSpPr>
          <p:cNvPr id="22" name="直線矢印コネクタ 21">
            <a:extLst>
              <a:ext uri="{FF2B5EF4-FFF2-40B4-BE49-F238E27FC236}">
                <a16:creationId xmlns:a16="http://schemas.microsoft.com/office/drawing/2014/main" id="{8EB52836-6587-4B54-A18F-7AE8A5BD528F}"/>
              </a:ext>
            </a:extLst>
          </p:cNvPr>
          <p:cNvCxnSpPr>
            <a:cxnSpLocks/>
          </p:cNvCxnSpPr>
          <p:nvPr/>
        </p:nvCxnSpPr>
        <p:spPr>
          <a:xfrm flipH="1">
            <a:off x="3719298" y="1807325"/>
            <a:ext cx="679938" cy="6426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5A74563-DF7A-42C8-BDF9-793BB7C6E153}"/>
              </a:ext>
            </a:extLst>
          </p:cNvPr>
          <p:cNvSpPr txBox="1"/>
          <p:nvPr/>
        </p:nvSpPr>
        <p:spPr>
          <a:xfrm>
            <a:off x="4367771" y="1536579"/>
            <a:ext cx="3303367" cy="400110"/>
          </a:xfrm>
          <a:prstGeom prst="rect">
            <a:avLst/>
          </a:prstGeom>
          <a:noFill/>
        </p:spPr>
        <p:txBody>
          <a:bodyPr wrap="square" rtlCol="0">
            <a:spAutoFit/>
          </a:bodyPr>
          <a:lstStyle/>
          <a:p>
            <a:r>
              <a:rPr lang="ja-JP" altLang="en-US" sz="2000" dirty="0">
                <a:latin typeface="BIZ UDPゴシック" panose="020B0400000000000000" pitchFamily="50" charset="-128"/>
                <a:ea typeface="BIZ UDPゴシック" panose="020B0400000000000000" pitchFamily="50" charset="-128"/>
              </a:rPr>
              <a:t>相生由太郎など人材を提供</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9523940C-B974-4F1A-81FF-64E3E3B3B91F}"/>
              </a:ext>
            </a:extLst>
          </p:cNvPr>
          <p:cNvSpPr txBox="1"/>
          <p:nvPr/>
        </p:nvSpPr>
        <p:spPr>
          <a:xfrm>
            <a:off x="7716748" y="1763681"/>
            <a:ext cx="1693315" cy="646331"/>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田中清次郎はハルピンでの伊藤博文暗殺の際、銃撃され入院療養</a:t>
            </a:r>
          </a:p>
        </p:txBody>
      </p:sp>
    </p:spTree>
    <p:extLst>
      <p:ext uri="{BB962C8B-B14F-4D97-AF65-F5344CB8AC3E}">
        <p14:creationId xmlns:p14="http://schemas.microsoft.com/office/powerpoint/2010/main" val="2405097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235884"/>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大連埠頭と三井の三太郎</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B3BB3B50-A74B-4DCA-B7FA-7085EFFBDDAC}"/>
              </a:ext>
            </a:extLst>
          </p:cNvPr>
          <p:cNvPicPr>
            <a:picLocks noChangeAspect="1"/>
          </p:cNvPicPr>
          <p:nvPr/>
        </p:nvPicPr>
        <p:blipFill>
          <a:blip r:embed="rId2"/>
          <a:stretch>
            <a:fillRect/>
          </a:stretch>
        </p:blipFill>
        <p:spPr>
          <a:xfrm>
            <a:off x="602572" y="1666740"/>
            <a:ext cx="3467584" cy="4610743"/>
          </a:xfrm>
          <a:prstGeom prst="rect">
            <a:avLst/>
          </a:prstGeom>
        </p:spPr>
      </p:pic>
      <p:sp>
        <p:nvSpPr>
          <p:cNvPr id="12" name="テキスト ボックス 11">
            <a:extLst>
              <a:ext uri="{FF2B5EF4-FFF2-40B4-BE49-F238E27FC236}">
                <a16:creationId xmlns:a16="http://schemas.microsoft.com/office/drawing/2014/main" id="{81D8D46E-0C57-4757-9A6F-6627BA9968BB}"/>
              </a:ext>
            </a:extLst>
          </p:cNvPr>
          <p:cNvSpPr txBox="1"/>
          <p:nvPr/>
        </p:nvSpPr>
        <p:spPr>
          <a:xfrm>
            <a:off x="983425" y="732108"/>
            <a:ext cx="2705877" cy="92333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相生由太郎</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門司支店次長から満鉄へ</a:t>
            </a: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b="1" dirty="0">
                <a:latin typeface="BIZ UDPゴシック" panose="020B0400000000000000" pitchFamily="50" charset="-128"/>
                <a:ea typeface="BIZ UDPゴシック" panose="020B0400000000000000" pitchFamily="50" charset="-128"/>
              </a:rPr>
              <a:t>大連埠頭事務所長</a:t>
            </a:r>
          </a:p>
        </p:txBody>
      </p:sp>
      <p:pic>
        <p:nvPicPr>
          <p:cNvPr id="19" name="図 18">
            <a:extLst>
              <a:ext uri="{FF2B5EF4-FFF2-40B4-BE49-F238E27FC236}">
                <a16:creationId xmlns:a16="http://schemas.microsoft.com/office/drawing/2014/main" id="{99E67E7A-A3C6-4420-B1A7-66CF3FC7B89C}"/>
              </a:ext>
            </a:extLst>
          </p:cNvPr>
          <p:cNvPicPr>
            <a:picLocks noChangeAspect="1"/>
          </p:cNvPicPr>
          <p:nvPr/>
        </p:nvPicPr>
        <p:blipFill>
          <a:blip r:embed="rId3"/>
          <a:stretch>
            <a:fillRect/>
          </a:stretch>
        </p:blipFill>
        <p:spPr>
          <a:xfrm>
            <a:off x="4472635" y="1086676"/>
            <a:ext cx="3537244" cy="2500942"/>
          </a:xfrm>
          <a:prstGeom prst="rect">
            <a:avLst/>
          </a:prstGeom>
        </p:spPr>
      </p:pic>
      <p:pic>
        <p:nvPicPr>
          <p:cNvPr id="4098" name="Picture 2" descr="満州写真館 苦力（クーリー）">
            <a:extLst>
              <a:ext uri="{FF2B5EF4-FFF2-40B4-BE49-F238E27FC236}">
                <a16:creationId xmlns:a16="http://schemas.microsoft.com/office/drawing/2014/main" id="{B1EF9FE7-53C5-44F6-84B5-AA8E69E68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946" y="3738845"/>
            <a:ext cx="3528933" cy="2475520"/>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75B6D73A-ECFE-4967-85D9-E473C62E3C0A}"/>
              </a:ext>
            </a:extLst>
          </p:cNvPr>
          <p:cNvSpPr txBox="1"/>
          <p:nvPr/>
        </p:nvSpPr>
        <p:spPr>
          <a:xfrm>
            <a:off x="834135" y="6313861"/>
            <a:ext cx="270587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出所：ヤフオク</a:t>
            </a:r>
          </a:p>
        </p:txBody>
      </p:sp>
      <p:sp>
        <p:nvSpPr>
          <p:cNvPr id="32" name="テキスト ボックス 31">
            <a:extLst>
              <a:ext uri="{FF2B5EF4-FFF2-40B4-BE49-F238E27FC236}">
                <a16:creationId xmlns:a16="http://schemas.microsoft.com/office/drawing/2014/main" id="{F884996A-F9BA-4681-95FC-0B76CB9B0783}"/>
              </a:ext>
            </a:extLst>
          </p:cNvPr>
          <p:cNvSpPr txBox="1"/>
          <p:nvPr/>
        </p:nvSpPr>
        <p:spPr>
          <a:xfrm>
            <a:off x="4480946" y="6214365"/>
            <a:ext cx="3528933" cy="276999"/>
          </a:xfrm>
          <a:prstGeom prst="rect">
            <a:avLst/>
          </a:prstGeom>
          <a:noFill/>
        </p:spPr>
        <p:txBody>
          <a:bodyPr wrap="square">
            <a:spAutoFit/>
          </a:bodyPr>
          <a:lstStyle/>
          <a:p>
            <a:pPr algn="ctr"/>
            <a:r>
              <a:rPr lang="ja-JP" altLang="en-US" sz="1200" i="0" dirty="0">
                <a:effectLst/>
                <a:latin typeface="BIZ UDPゴシック" panose="020B0400000000000000" pitchFamily="50" charset="-128"/>
                <a:ea typeface="BIZ UDPゴシック" panose="020B0400000000000000" pitchFamily="50" charset="-128"/>
              </a:rPr>
              <a:t>出所：現代中国研究総合データベース</a:t>
            </a:r>
          </a:p>
        </p:txBody>
      </p:sp>
      <p:sp>
        <p:nvSpPr>
          <p:cNvPr id="25" name="正方形/長方形 24">
            <a:extLst>
              <a:ext uri="{FF2B5EF4-FFF2-40B4-BE49-F238E27FC236}">
                <a16:creationId xmlns:a16="http://schemas.microsoft.com/office/drawing/2014/main" id="{67AB404A-D0E6-4790-813B-D4AEB2EB9BD6}"/>
              </a:ext>
            </a:extLst>
          </p:cNvPr>
          <p:cNvSpPr/>
          <p:nvPr/>
        </p:nvSpPr>
        <p:spPr>
          <a:xfrm>
            <a:off x="4366727" y="942390"/>
            <a:ext cx="3750906" cy="5548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C00000"/>
                </a:solidFill>
              </a:ln>
              <a:solidFill>
                <a:srgbClr val="C00000"/>
              </a:solidFill>
            </a:endParaRPr>
          </a:p>
        </p:txBody>
      </p:sp>
      <p:pic>
        <p:nvPicPr>
          <p:cNvPr id="27" name="図 26">
            <a:extLst>
              <a:ext uri="{FF2B5EF4-FFF2-40B4-BE49-F238E27FC236}">
                <a16:creationId xmlns:a16="http://schemas.microsoft.com/office/drawing/2014/main" id="{E15901AB-D1E1-4E46-B820-F45AA3F3C2FF}"/>
              </a:ext>
            </a:extLst>
          </p:cNvPr>
          <p:cNvPicPr>
            <a:picLocks noChangeAspect="1"/>
          </p:cNvPicPr>
          <p:nvPr/>
        </p:nvPicPr>
        <p:blipFill>
          <a:blip r:embed="rId5"/>
          <a:stretch>
            <a:fillRect/>
          </a:stretch>
        </p:blipFill>
        <p:spPr>
          <a:xfrm>
            <a:off x="8686314" y="1957016"/>
            <a:ext cx="2799670" cy="3727737"/>
          </a:xfrm>
          <a:prstGeom prst="rect">
            <a:avLst/>
          </a:prstGeom>
        </p:spPr>
      </p:pic>
      <p:sp>
        <p:nvSpPr>
          <p:cNvPr id="37" name="テキスト ボックス 36">
            <a:extLst>
              <a:ext uri="{FF2B5EF4-FFF2-40B4-BE49-F238E27FC236}">
                <a16:creationId xmlns:a16="http://schemas.microsoft.com/office/drawing/2014/main" id="{EFEBCE8F-8CEE-4594-9953-653D2F092417}"/>
              </a:ext>
            </a:extLst>
          </p:cNvPr>
          <p:cNvSpPr txBox="1"/>
          <p:nvPr/>
        </p:nvSpPr>
        <p:spPr>
          <a:xfrm>
            <a:off x="8223541" y="1064464"/>
            <a:ext cx="3887593" cy="89255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楢崎猪太郎</a:t>
            </a: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三井物産船舶部で長らく船長として勤務</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b="1" dirty="0">
                <a:latin typeface="BIZ UDPゴシック" panose="020B0400000000000000" pitchFamily="50" charset="-128"/>
                <a:ea typeface="BIZ UDPゴシック" panose="020B0400000000000000" pitchFamily="50" charset="-128"/>
              </a:rPr>
              <a:t>大連埠頭事務所長</a:t>
            </a:r>
            <a:endParaRPr kumimoji="1" lang="ja-JP" altLang="en-US" b="1" dirty="0">
              <a:latin typeface="BIZ UDPゴシック" panose="020B0400000000000000" pitchFamily="50" charset="-128"/>
              <a:ea typeface="BIZ UDPゴシック" panose="020B0400000000000000" pitchFamily="50" charset="-128"/>
            </a:endParaRPr>
          </a:p>
        </p:txBody>
      </p:sp>
      <p:sp>
        <p:nvSpPr>
          <p:cNvPr id="38" name="テキスト ボックス 37">
            <a:extLst>
              <a:ext uri="{FF2B5EF4-FFF2-40B4-BE49-F238E27FC236}">
                <a16:creationId xmlns:a16="http://schemas.microsoft.com/office/drawing/2014/main" id="{6C53E6C3-0325-4772-8298-FF96F92ABA78}"/>
              </a:ext>
            </a:extLst>
          </p:cNvPr>
          <p:cNvSpPr txBox="1"/>
          <p:nvPr/>
        </p:nvSpPr>
        <p:spPr>
          <a:xfrm>
            <a:off x="8795058" y="5628767"/>
            <a:ext cx="270587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出所：日本の銅像探偵団＠神戸</a:t>
            </a:r>
          </a:p>
        </p:txBody>
      </p:sp>
      <p:sp>
        <p:nvSpPr>
          <p:cNvPr id="39" name="テキスト ボックス 38">
            <a:extLst>
              <a:ext uri="{FF2B5EF4-FFF2-40B4-BE49-F238E27FC236}">
                <a16:creationId xmlns:a16="http://schemas.microsoft.com/office/drawing/2014/main" id="{D9C79280-2735-4081-8113-9F374DB13A23}"/>
              </a:ext>
            </a:extLst>
          </p:cNvPr>
          <p:cNvSpPr txBox="1"/>
          <p:nvPr/>
        </p:nvSpPr>
        <p:spPr>
          <a:xfrm>
            <a:off x="8204199" y="5948843"/>
            <a:ext cx="3887593" cy="646331"/>
          </a:xfrm>
          <a:prstGeom prst="rect">
            <a:avLst/>
          </a:prstGeom>
          <a:noFill/>
        </p:spPr>
        <p:txBody>
          <a:bodyPr wrap="square" rtlCol="0">
            <a:spAutoFit/>
          </a:bodyPr>
          <a:lstStyle/>
          <a:p>
            <a:pPr algn="ctr"/>
            <a:r>
              <a:rPr lang="ja-JP" altLang="en-US" b="1" dirty="0">
                <a:latin typeface="BIZ UDPゴシック" panose="020B0400000000000000" pitchFamily="50" charset="-128"/>
                <a:ea typeface="BIZ UDPゴシック" panose="020B0400000000000000" pitchFamily="50" charset="-128"/>
              </a:rPr>
              <a:t>日本海員組合を創設</a:t>
            </a:r>
            <a:endParaRPr lang="en-US" altLang="ja-JP" b="1" dirty="0">
              <a:latin typeface="BIZ UDPゴシック" panose="020B0400000000000000" pitchFamily="50" charset="-128"/>
              <a:ea typeface="BIZ UDPゴシック" panose="020B0400000000000000" pitchFamily="50" charset="-128"/>
            </a:endParaRPr>
          </a:p>
          <a:p>
            <a:pPr algn="ctr"/>
            <a:r>
              <a:rPr kumimoji="1" lang="ja-JP" altLang="en-US" b="1" dirty="0">
                <a:latin typeface="BIZ UDPゴシック" panose="020B0400000000000000" pitchFamily="50" charset="-128"/>
                <a:ea typeface="BIZ UDPゴシック" panose="020B0400000000000000" pitchFamily="50" charset="-128"/>
              </a:rPr>
              <a:t>初代組合長</a:t>
            </a:r>
          </a:p>
        </p:txBody>
      </p:sp>
      <p:sp>
        <p:nvSpPr>
          <p:cNvPr id="14" name="テキスト ボックス 13">
            <a:extLst>
              <a:ext uri="{FF2B5EF4-FFF2-40B4-BE49-F238E27FC236}">
                <a16:creationId xmlns:a16="http://schemas.microsoft.com/office/drawing/2014/main" id="{CA8A807D-04CD-465E-A2E4-8881A09E37DC}"/>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38990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29968"/>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満鉄創業時の鉄路</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632F04B5-A9B1-054F-05A3-5B98318F4DF1}"/>
              </a:ext>
            </a:extLst>
          </p:cNvPr>
          <p:cNvPicPr>
            <a:picLocks noChangeAspect="1"/>
          </p:cNvPicPr>
          <p:nvPr/>
        </p:nvPicPr>
        <p:blipFill>
          <a:blip r:embed="rId2"/>
          <a:stretch>
            <a:fillRect/>
          </a:stretch>
        </p:blipFill>
        <p:spPr>
          <a:xfrm>
            <a:off x="1359741" y="653188"/>
            <a:ext cx="9472515" cy="5822040"/>
          </a:xfrm>
          <a:prstGeom prst="rect">
            <a:avLst/>
          </a:prstGeom>
        </p:spPr>
      </p:pic>
      <p:sp>
        <p:nvSpPr>
          <p:cNvPr id="5" name="テキスト ボックス 4">
            <a:extLst>
              <a:ext uri="{FF2B5EF4-FFF2-40B4-BE49-F238E27FC236}">
                <a16:creationId xmlns:a16="http://schemas.microsoft.com/office/drawing/2014/main" id="{D0CF57ED-3D0F-448F-9434-72ED7C5555A3}"/>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853333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29968"/>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荒漠たる満洲</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D0CF57ED-3D0F-448F-9434-72ED7C5555A3}"/>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13314" name="Picture 2">
            <a:extLst>
              <a:ext uri="{FF2B5EF4-FFF2-40B4-BE49-F238E27FC236}">
                <a16:creationId xmlns:a16="http://schemas.microsoft.com/office/drawing/2014/main" id="{3837F809-97F3-465D-9024-051518D87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92" y="1371601"/>
            <a:ext cx="11816415" cy="484473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D5BB0D65-D268-407A-85B7-900D68DBD42B}"/>
              </a:ext>
            </a:extLst>
          </p:cNvPr>
          <p:cNvSpPr txBox="1"/>
          <p:nvPr/>
        </p:nvSpPr>
        <p:spPr>
          <a:xfrm>
            <a:off x="4261758" y="1046604"/>
            <a:ext cx="6097554" cy="369332"/>
          </a:xfrm>
          <a:prstGeom prst="rect">
            <a:avLst/>
          </a:prstGeom>
          <a:noFill/>
        </p:spPr>
        <p:txBody>
          <a:bodyPr wrap="square">
            <a:spAutoFit/>
          </a:bodyPr>
          <a:lstStyle/>
          <a:p>
            <a:r>
              <a:rPr lang="ja-JP" altLang="en-US" b="0" i="0" dirty="0">
                <a:solidFill>
                  <a:srgbClr val="000000"/>
                </a:solidFill>
                <a:effectLst/>
                <a:latin typeface="Meiryo" panose="020B0604030504040204" pitchFamily="50" charset="-128"/>
                <a:ea typeface="Meiryo" panose="020B0604030504040204" pitchFamily="50" charset="-128"/>
              </a:rPr>
              <a:t>満洲国政府庁舎と大同広場＠新京（現在の長春）</a:t>
            </a:r>
            <a:endParaRPr lang="ja-JP" altLang="en-US" dirty="0"/>
          </a:p>
        </p:txBody>
      </p:sp>
      <p:sp>
        <p:nvSpPr>
          <p:cNvPr id="9" name="テキスト ボックス 8">
            <a:extLst>
              <a:ext uri="{FF2B5EF4-FFF2-40B4-BE49-F238E27FC236}">
                <a16:creationId xmlns:a16="http://schemas.microsoft.com/office/drawing/2014/main" id="{84850C97-F037-4158-BBFF-CD5E328F9CD6}"/>
              </a:ext>
            </a:extLst>
          </p:cNvPr>
          <p:cNvSpPr txBox="1"/>
          <p:nvPr/>
        </p:nvSpPr>
        <p:spPr>
          <a:xfrm>
            <a:off x="3151419" y="6216331"/>
            <a:ext cx="6097554" cy="276999"/>
          </a:xfrm>
          <a:prstGeom prst="rect">
            <a:avLst/>
          </a:prstGeom>
          <a:noFill/>
        </p:spPr>
        <p:txBody>
          <a:bodyPr wrap="square">
            <a:spAutoFit/>
          </a:bodyPr>
          <a:lstStyle/>
          <a:p>
            <a:pPr algn="ctr"/>
            <a:r>
              <a:rPr lang="en-US" altLang="ja-JP" sz="1200" dirty="0">
                <a:latin typeface="Amasis MT Pro Black" panose="02040A04050005020304" pitchFamily="18" charset="0"/>
              </a:rPr>
              <a:t>http://ktymtskz.my.coocan.jp/cabinet/amakasu.htm</a:t>
            </a:r>
            <a:endParaRPr lang="ja-JP" altLang="en-US" sz="1200" dirty="0">
              <a:latin typeface="Amasis MT Pro Black" panose="02040A04050005020304" pitchFamily="18" charset="0"/>
            </a:endParaRPr>
          </a:p>
        </p:txBody>
      </p:sp>
    </p:spTree>
    <p:extLst>
      <p:ext uri="{BB962C8B-B14F-4D97-AF65-F5344CB8AC3E}">
        <p14:creationId xmlns:p14="http://schemas.microsoft.com/office/powerpoint/2010/main" val="629642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159663"/>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満鉄総裁・山本条太郎～満洲の重工業化</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13314" name="Picture 2" descr="山本条太郎の肖像">
            <a:extLst>
              <a:ext uri="{FF2B5EF4-FFF2-40B4-BE49-F238E27FC236}">
                <a16:creationId xmlns:a16="http://schemas.microsoft.com/office/drawing/2014/main" id="{D1AC3404-3CFC-0B94-95DE-D296FDBD4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190" y="785988"/>
            <a:ext cx="3560273" cy="55949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966E127-5EBA-43F8-7224-3ED7455A53F8}"/>
              </a:ext>
            </a:extLst>
          </p:cNvPr>
          <p:cNvSpPr txBox="1"/>
          <p:nvPr/>
        </p:nvSpPr>
        <p:spPr>
          <a:xfrm>
            <a:off x="7965530" y="6381743"/>
            <a:ext cx="2596662" cy="230832"/>
          </a:xfrm>
          <a:prstGeom prst="rect">
            <a:avLst/>
          </a:prstGeom>
          <a:noFill/>
        </p:spPr>
        <p:txBody>
          <a:bodyPr wrap="square">
            <a:spAutoFit/>
          </a:bodyPr>
          <a:lstStyle/>
          <a:p>
            <a:r>
              <a:rPr lang="en-US" altLang="ja-JP" sz="900" dirty="0">
                <a:latin typeface="Amasis MT Pro Black" panose="02040A04050005020304" pitchFamily="18" charset="0"/>
              </a:rPr>
              <a:t>https://ndl.go.jp/portrait/datas/522/</a:t>
            </a:r>
            <a:endParaRPr lang="ja-JP" altLang="en-US" sz="900" dirty="0">
              <a:latin typeface="Amasis MT Pro Black" panose="02040A04050005020304" pitchFamily="18" charset="0"/>
            </a:endParaRPr>
          </a:p>
        </p:txBody>
      </p:sp>
      <p:pic>
        <p:nvPicPr>
          <p:cNvPr id="13316" name="Picture 4">
            <a:extLst>
              <a:ext uri="{FF2B5EF4-FFF2-40B4-BE49-F238E27FC236}">
                <a16:creationId xmlns:a16="http://schemas.microsoft.com/office/drawing/2014/main" id="{B2905ABF-F8A5-805A-6003-CBB183523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846" y="3010531"/>
            <a:ext cx="5427785" cy="344664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31169DB-7114-6E22-F523-71AA35258C64}"/>
              </a:ext>
            </a:extLst>
          </p:cNvPr>
          <p:cNvSpPr txBox="1"/>
          <p:nvPr/>
        </p:nvSpPr>
        <p:spPr>
          <a:xfrm>
            <a:off x="996461" y="1241791"/>
            <a:ext cx="5263662" cy="1569660"/>
          </a:xfrm>
          <a:prstGeom prst="rect">
            <a:avLst/>
          </a:prstGeom>
          <a:no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⦿鞍山製鉄所</a:t>
            </a:r>
            <a:r>
              <a:rPr kumimoji="1" lang="en-US" altLang="ja-JP" sz="2400" dirty="0">
                <a:latin typeface="BIZ UDPゴシック" panose="020B0400000000000000" pitchFamily="50" charset="-128"/>
                <a:ea typeface="BIZ UDPゴシック" panose="020B0400000000000000" pitchFamily="50" charset="-128"/>
              </a:rPr>
              <a:t>…</a:t>
            </a:r>
            <a:r>
              <a:rPr kumimoji="1" lang="ja-JP" altLang="en-US" sz="2400" dirty="0">
                <a:latin typeface="BIZ UDPゴシック" panose="020B0400000000000000" pitchFamily="50" charset="-128"/>
                <a:ea typeface="BIZ UDPゴシック" panose="020B0400000000000000" pitchFamily="50" charset="-128"/>
              </a:rPr>
              <a:t>銑鉄一貫作業</a:t>
            </a:r>
            <a:endParaRPr kumimoji="1"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⦿撫順油母頁岩</a:t>
            </a:r>
            <a:endParaRPr lang="en-US" altLang="ja-JP" sz="2400" dirty="0">
              <a:latin typeface="BIZ UDPゴシック" panose="020B0400000000000000" pitchFamily="50" charset="-128"/>
              <a:ea typeface="BIZ UDPゴシック" panose="020B0400000000000000" pitchFamily="50" charset="-128"/>
            </a:endParaRPr>
          </a:p>
          <a:p>
            <a:r>
              <a:rPr kumimoji="1" lang="ja-JP" altLang="en-US" sz="2400" dirty="0">
                <a:latin typeface="BIZ UDPゴシック" panose="020B0400000000000000" pitchFamily="50" charset="-128"/>
                <a:ea typeface="BIZ UDPゴシック" panose="020B0400000000000000" pitchFamily="50" charset="-128"/>
              </a:rPr>
              <a:t>⦿石炭液化</a:t>
            </a:r>
            <a:endParaRPr kumimoji="1"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⦿肥料事業</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00101C4D-64CA-4726-A3AF-AA98301A5EA8}"/>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1644249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325196"/>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満鉄の撫順炭鉱開発</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B85A0CE5-FBCA-4813-D9B3-5E1394E4E460}"/>
              </a:ext>
            </a:extLst>
          </p:cNvPr>
          <p:cNvPicPr>
            <a:picLocks noChangeAspect="1"/>
          </p:cNvPicPr>
          <p:nvPr/>
        </p:nvPicPr>
        <p:blipFill>
          <a:blip r:embed="rId2"/>
          <a:stretch>
            <a:fillRect/>
          </a:stretch>
        </p:blipFill>
        <p:spPr>
          <a:xfrm>
            <a:off x="64472" y="1548253"/>
            <a:ext cx="6834554" cy="4399744"/>
          </a:xfrm>
          <a:prstGeom prst="rect">
            <a:avLst/>
          </a:prstGeom>
        </p:spPr>
      </p:pic>
      <p:sp>
        <p:nvSpPr>
          <p:cNvPr id="5" name="テキスト ボックス 4">
            <a:extLst>
              <a:ext uri="{FF2B5EF4-FFF2-40B4-BE49-F238E27FC236}">
                <a16:creationId xmlns:a16="http://schemas.microsoft.com/office/drawing/2014/main" id="{C078512C-1C14-E9F1-506A-045079180459}"/>
              </a:ext>
            </a:extLst>
          </p:cNvPr>
          <p:cNvSpPr txBox="1"/>
          <p:nvPr/>
        </p:nvSpPr>
        <p:spPr>
          <a:xfrm>
            <a:off x="433749" y="5947997"/>
            <a:ext cx="6096000" cy="230832"/>
          </a:xfrm>
          <a:prstGeom prst="rect">
            <a:avLst/>
          </a:prstGeom>
          <a:noFill/>
        </p:spPr>
        <p:txBody>
          <a:bodyPr wrap="square">
            <a:spAutoFit/>
          </a:bodyPr>
          <a:lstStyle/>
          <a:p>
            <a:pPr algn="ctr"/>
            <a:r>
              <a:rPr lang="en-US" altLang="ja-JP" sz="900" dirty="0">
                <a:latin typeface="Amasis MT Pro Black" panose="02040A04050005020304" pitchFamily="18" charset="0"/>
              </a:rPr>
              <a:t>http://www.laozhaopian5.com/uploads/allimg/221204/1-221204203036-50.jpg</a:t>
            </a:r>
            <a:endParaRPr lang="ja-JP" altLang="en-US" sz="900" dirty="0">
              <a:latin typeface="Amasis MT Pro Black" panose="02040A04050005020304" pitchFamily="18" charset="0"/>
            </a:endParaRPr>
          </a:p>
        </p:txBody>
      </p:sp>
      <p:pic>
        <p:nvPicPr>
          <p:cNvPr id="8196" name="Picture 4">
            <a:extLst>
              <a:ext uri="{FF2B5EF4-FFF2-40B4-BE49-F238E27FC236}">
                <a16:creationId xmlns:a16="http://schemas.microsoft.com/office/drawing/2014/main" id="{F1DAAC95-987F-E6DC-3326-92ED691ED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033" y="1548253"/>
            <a:ext cx="5068830" cy="439974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83CE831-83EE-48BD-384E-18293E163B37}"/>
              </a:ext>
            </a:extLst>
          </p:cNvPr>
          <p:cNvSpPr txBox="1"/>
          <p:nvPr/>
        </p:nvSpPr>
        <p:spPr>
          <a:xfrm>
            <a:off x="7469832" y="5947997"/>
            <a:ext cx="4613031" cy="230832"/>
          </a:xfrm>
          <a:prstGeom prst="rect">
            <a:avLst/>
          </a:prstGeom>
          <a:noFill/>
        </p:spPr>
        <p:txBody>
          <a:bodyPr wrap="square">
            <a:spAutoFit/>
          </a:bodyPr>
          <a:lstStyle/>
          <a:p>
            <a:r>
              <a:rPr lang="en-US" altLang="ja-JP" sz="900" dirty="0">
                <a:latin typeface="Amasis MT Pro Black" panose="02040A04050005020304" pitchFamily="18" charset="0"/>
              </a:rPr>
              <a:t>http://home.att.ne.jp/blue/gendai-shi/gallery2/bujyun-tanko-map.jpg</a:t>
            </a:r>
            <a:endParaRPr lang="ja-JP" altLang="en-US" sz="900" dirty="0">
              <a:latin typeface="Amasis MT Pro Black" panose="02040A04050005020304" pitchFamily="18" charset="0"/>
            </a:endParaRPr>
          </a:p>
        </p:txBody>
      </p:sp>
      <p:sp>
        <p:nvSpPr>
          <p:cNvPr id="8" name="テキスト ボックス 7">
            <a:extLst>
              <a:ext uri="{FF2B5EF4-FFF2-40B4-BE49-F238E27FC236}">
                <a16:creationId xmlns:a16="http://schemas.microsoft.com/office/drawing/2014/main" id="{1969404F-50B9-4EC8-81B8-2DEABCCCB550}"/>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3722907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202100"/>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満鉄のオイル・シェール開発</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4098" name="Picture 2" descr="オイルシェール - JapaneseClass.jp">
            <a:extLst>
              <a:ext uri="{FF2B5EF4-FFF2-40B4-BE49-F238E27FC236}">
                <a16:creationId xmlns:a16="http://schemas.microsoft.com/office/drawing/2014/main" id="{07F85587-960F-32E5-12D9-7B542005F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053" y="3769609"/>
            <a:ext cx="5219683" cy="292618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23FAD4D-BF19-426C-93B3-DBDD0EB2F7B0}"/>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13314" name="Picture 2" descr="xxx">
            <a:extLst>
              <a:ext uri="{FF2B5EF4-FFF2-40B4-BE49-F238E27FC236}">
                <a16:creationId xmlns:a16="http://schemas.microsoft.com/office/drawing/2014/main" id="{7D2B82A4-D0B5-4438-A9D4-518ED3BC6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155" y="1042616"/>
            <a:ext cx="2339651" cy="25970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帰ってきたオイルシェール">
            <a:extLst>
              <a:ext uri="{FF2B5EF4-FFF2-40B4-BE49-F238E27FC236}">
                <a16:creationId xmlns:a16="http://schemas.microsoft.com/office/drawing/2014/main" id="{08CCB95D-7347-4CFE-BAC3-2A850EFB9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9346" y="1042616"/>
            <a:ext cx="3548489" cy="240465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DC8F6F79-32B8-4A68-8DFE-045D67CFBC1A}"/>
              </a:ext>
            </a:extLst>
          </p:cNvPr>
          <p:cNvPicPr>
            <a:picLocks noChangeAspect="1"/>
          </p:cNvPicPr>
          <p:nvPr/>
        </p:nvPicPr>
        <p:blipFill>
          <a:blip r:embed="rId5"/>
          <a:stretch>
            <a:fillRect/>
          </a:stretch>
        </p:blipFill>
        <p:spPr>
          <a:xfrm>
            <a:off x="144986" y="1822662"/>
            <a:ext cx="6042615" cy="4764506"/>
          </a:xfrm>
          <a:prstGeom prst="rect">
            <a:avLst/>
          </a:prstGeom>
        </p:spPr>
      </p:pic>
      <p:sp>
        <p:nvSpPr>
          <p:cNvPr id="12" name="テキスト ボックス 11">
            <a:extLst>
              <a:ext uri="{FF2B5EF4-FFF2-40B4-BE49-F238E27FC236}">
                <a16:creationId xmlns:a16="http://schemas.microsoft.com/office/drawing/2014/main" id="{94EA507B-9202-4F9A-A001-8905A8564943}"/>
              </a:ext>
            </a:extLst>
          </p:cNvPr>
          <p:cNvSpPr txBox="1"/>
          <p:nvPr/>
        </p:nvSpPr>
        <p:spPr>
          <a:xfrm>
            <a:off x="1966427" y="954957"/>
            <a:ext cx="2418961"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撫順式乾溜炉の変遷</a:t>
            </a:r>
          </a:p>
        </p:txBody>
      </p:sp>
      <p:sp>
        <p:nvSpPr>
          <p:cNvPr id="14" name="テキスト ボックス 13">
            <a:extLst>
              <a:ext uri="{FF2B5EF4-FFF2-40B4-BE49-F238E27FC236}">
                <a16:creationId xmlns:a16="http://schemas.microsoft.com/office/drawing/2014/main" id="{A88EE8D6-A37C-4F47-AEA1-04B50EF168EB}"/>
              </a:ext>
            </a:extLst>
          </p:cNvPr>
          <p:cNvSpPr txBox="1"/>
          <p:nvPr/>
        </p:nvSpPr>
        <p:spPr>
          <a:xfrm>
            <a:off x="127130" y="1316090"/>
            <a:ext cx="5915485" cy="523220"/>
          </a:xfrm>
          <a:prstGeom prst="rect">
            <a:avLst/>
          </a:prstGeom>
          <a:noFill/>
        </p:spPr>
        <p:txBody>
          <a:bodyPr wrap="square">
            <a:spAutoFit/>
          </a:bodyPr>
          <a:lstStyle/>
          <a:p>
            <a:r>
              <a:rPr lang="ja-JP" altLang="en-US" sz="1400" dirty="0">
                <a:latin typeface="BIZ UDPゴシック" panose="020B0400000000000000" pitchFamily="50" charset="-128"/>
                <a:ea typeface="BIZ UDPゴシック" panose="020B0400000000000000" pitchFamily="50" charset="-128"/>
              </a:rPr>
              <a:t>乾溜炉</a:t>
            </a:r>
            <a:r>
              <a:rPr lang="en-US" altLang="ja-JP" sz="1400" dirty="0">
                <a:latin typeface="BIZ UDPゴシック" panose="020B0400000000000000" pitchFamily="50" charset="-128"/>
                <a:ea typeface="BIZ UDPゴシック" panose="020B0400000000000000" pitchFamily="50" charset="-128"/>
              </a:rPr>
              <a:t>80</a:t>
            </a:r>
            <a:r>
              <a:rPr lang="ja-JP" altLang="en-US" sz="1400" dirty="0">
                <a:latin typeface="BIZ UDPゴシック" panose="020B0400000000000000" pitchFamily="50" charset="-128"/>
                <a:ea typeface="BIZ UDPゴシック" panose="020B0400000000000000" pitchFamily="50" charset="-128"/>
              </a:rPr>
              <a:t>基は２列に並列され、</a:t>
            </a:r>
            <a:r>
              <a:rPr lang="en-US" altLang="ja-JP" sz="1400" dirty="0">
                <a:latin typeface="BIZ UDPゴシック" panose="020B0400000000000000" pitchFamily="50" charset="-128"/>
                <a:ea typeface="BIZ UDPゴシック" panose="020B0400000000000000" pitchFamily="50" charset="-128"/>
              </a:rPr>
              <a:t>20</a:t>
            </a:r>
            <a:r>
              <a:rPr lang="ja-JP" altLang="en-US" sz="1400" dirty="0">
                <a:latin typeface="BIZ UDPゴシック" panose="020B0400000000000000" pitchFamily="50" charset="-128"/>
                <a:ea typeface="BIZ UDPゴシック" panose="020B0400000000000000" pitchFamily="50" charset="-128"/>
              </a:rPr>
              <a:t>基を</a:t>
            </a:r>
            <a:r>
              <a:rPr lang="en-US" altLang="ja-JP" sz="1400" dirty="0">
                <a:latin typeface="BIZ UDPゴシック" panose="020B0400000000000000" pitchFamily="50" charset="-128"/>
                <a:ea typeface="BIZ UDPゴシック" panose="020B0400000000000000" pitchFamily="50" charset="-128"/>
              </a:rPr>
              <a:t>1</a:t>
            </a:r>
            <a:r>
              <a:rPr lang="ja-JP" altLang="en-US" sz="1400" dirty="0">
                <a:latin typeface="BIZ UDPゴシック" panose="020B0400000000000000" pitchFamily="50" charset="-128"/>
                <a:ea typeface="BIZ UDPゴシック" panose="020B0400000000000000" pitchFamily="50" charset="-128"/>
              </a:rPr>
              <a:t>プラント（運転単位）とし、１プラントごとに冷却器、採油機、アンモニア吸収器などの設備を有していた</a:t>
            </a:r>
          </a:p>
        </p:txBody>
      </p:sp>
    </p:spTree>
    <p:extLst>
      <p:ext uri="{BB962C8B-B14F-4D97-AF65-F5344CB8AC3E}">
        <p14:creationId xmlns:p14="http://schemas.microsoft.com/office/powerpoint/2010/main" val="419713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F23FAD4D-BF19-426C-93B3-DBDD0EB2F7B0}"/>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9" name="図 8">
            <a:extLst>
              <a:ext uri="{FF2B5EF4-FFF2-40B4-BE49-F238E27FC236}">
                <a16:creationId xmlns:a16="http://schemas.microsoft.com/office/drawing/2014/main" id="{AB27DB9F-3C61-4345-B223-A09D3A75062F}"/>
              </a:ext>
            </a:extLst>
          </p:cNvPr>
          <p:cNvPicPr>
            <a:picLocks noChangeAspect="1"/>
          </p:cNvPicPr>
          <p:nvPr/>
        </p:nvPicPr>
        <p:blipFill>
          <a:blip r:embed="rId2"/>
          <a:stretch>
            <a:fillRect/>
          </a:stretch>
        </p:blipFill>
        <p:spPr>
          <a:xfrm>
            <a:off x="232565" y="8922"/>
            <a:ext cx="5448300" cy="6600825"/>
          </a:xfrm>
          <a:prstGeom prst="rect">
            <a:avLst/>
          </a:prstGeom>
        </p:spPr>
      </p:pic>
      <p:graphicFrame>
        <p:nvGraphicFramePr>
          <p:cNvPr id="10" name="表 10">
            <a:extLst>
              <a:ext uri="{FF2B5EF4-FFF2-40B4-BE49-F238E27FC236}">
                <a16:creationId xmlns:a16="http://schemas.microsoft.com/office/drawing/2014/main" id="{194A846D-76FC-4F95-BCE6-5C2C66F1B5A5}"/>
              </a:ext>
            </a:extLst>
          </p:cNvPr>
          <p:cNvGraphicFramePr>
            <a:graphicFrameLocks noGrp="1"/>
          </p:cNvGraphicFramePr>
          <p:nvPr>
            <p:extLst>
              <p:ext uri="{D42A27DB-BD31-4B8C-83A1-F6EECF244321}">
                <p14:modId xmlns:p14="http://schemas.microsoft.com/office/powerpoint/2010/main" val="3013262301"/>
              </p:ext>
            </p:extLst>
          </p:nvPr>
        </p:nvGraphicFramePr>
        <p:xfrm>
          <a:off x="5913429" y="140122"/>
          <a:ext cx="6046006" cy="6338424"/>
        </p:xfrm>
        <a:graphic>
          <a:graphicData uri="http://schemas.openxmlformats.org/drawingml/2006/table">
            <a:tbl>
              <a:tblPr firstRow="1" bandRow="1">
                <a:tableStyleId>{F5AB1C69-6EDB-4FF4-983F-18BD219EF322}</a:tableStyleId>
              </a:tblPr>
              <a:tblGrid>
                <a:gridCol w="3023003">
                  <a:extLst>
                    <a:ext uri="{9D8B030D-6E8A-4147-A177-3AD203B41FA5}">
                      <a16:colId xmlns:a16="http://schemas.microsoft.com/office/drawing/2014/main" val="2736136620"/>
                    </a:ext>
                  </a:extLst>
                </a:gridCol>
                <a:gridCol w="3023003">
                  <a:extLst>
                    <a:ext uri="{9D8B030D-6E8A-4147-A177-3AD203B41FA5}">
                      <a16:colId xmlns:a16="http://schemas.microsoft.com/office/drawing/2014/main" val="2877486648"/>
                    </a:ext>
                  </a:extLst>
                </a:gridCol>
              </a:tblGrid>
              <a:tr h="370840">
                <a:tc>
                  <a:txBody>
                    <a:bodyPr/>
                    <a:lstStyle/>
                    <a:p>
                      <a:pPr algn="ctr"/>
                      <a:r>
                        <a:rPr kumimoji="1" lang="ja-JP" altLang="en-US" sz="1600" dirty="0">
                          <a:latin typeface="BIZ UDPゴシック" panose="020B0400000000000000" pitchFamily="50" charset="-128"/>
                          <a:ea typeface="BIZ UDPゴシック" panose="020B0400000000000000" pitchFamily="50" charset="-128"/>
                        </a:rPr>
                        <a:t>事業</a:t>
                      </a:r>
                    </a:p>
                  </a:txBody>
                  <a:tcPr>
                    <a:solidFill>
                      <a:schemeClr val="tx1">
                        <a:lumMod val="75000"/>
                        <a:lumOff val="25000"/>
                      </a:schemeClr>
                    </a:solidFill>
                  </a:tcPr>
                </a:tc>
                <a:tc>
                  <a:txBody>
                    <a:bodyPr/>
                    <a:lstStyle/>
                    <a:p>
                      <a:pPr algn="ctr"/>
                      <a:r>
                        <a:rPr kumimoji="1" lang="ja-JP" altLang="en-US" sz="1600" dirty="0">
                          <a:latin typeface="BIZ UDPゴシック" panose="020B0400000000000000" pitchFamily="50" charset="-128"/>
                          <a:ea typeface="BIZ UDPゴシック" panose="020B0400000000000000" pitchFamily="50" charset="-128"/>
                        </a:rPr>
                        <a:t>会社・工場名＠所在地</a:t>
                      </a:r>
                    </a:p>
                  </a:txBody>
                  <a:tcPr>
                    <a:solidFill>
                      <a:schemeClr val="tx1">
                        <a:lumMod val="75000"/>
                        <a:lumOff val="25000"/>
                      </a:schemeClr>
                    </a:solidFill>
                  </a:tcPr>
                </a:tc>
                <a:extLst>
                  <a:ext uri="{0D108BD9-81ED-4DB2-BD59-A6C34878D82A}">
                    <a16:rowId xmlns:a16="http://schemas.microsoft.com/office/drawing/2014/main" val="850977392"/>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大豆油のベンチン抽出</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豊年製油株式会社＠大連</a:t>
                      </a:r>
                    </a:p>
                  </a:txBody>
                  <a:tcPr anchor="ctr"/>
                </a:tc>
                <a:extLst>
                  <a:ext uri="{0D108BD9-81ED-4DB2-BD59-A6C34878D82A}">
                    <a16:rowId xmlns:a16="http://schemas.microsoft.com/office/drawing/2014/main" val="2525771401"/>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大豆油の硬化</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満洲油脂工業株式会社＠大連</a:t>
                      </a:r>
                    </a:p>
                  </a:txBody>
                  <a:tcPr anchor="ctr"/>
                </a:tc>
                <a:extLst>
                  <a:ext uri="{0D108BD9-81ED-4DB2-BD59-A6C34878D82A}">
                    <a16:rowId xmlns:a16="http://schemas.microsoft.com/office/drawing/2014/main" val="2689922978"/>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カットグラス</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南満硝子工業株式会社＠大連</a:t>
                      </a:r>
                    </a:p>
                  </a:txBody>
                  <a:tcPr anchor="ctr"/>
                </a:tc>
                <a:extLst>
                  <a:ext uri="{0D108BD9-81ED-4DB2-BD59-A6C34878D82A}">
                    <a16:rowId xmlns:a16="http://schemas.microsoft.com/office/drawing/2014/main" val="3488103944"/>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耐火煉瓦</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大連窒業株式会社＠大連</a:t>
                      </a:r>
                    </a:p>
                  </a:txBody>
                  <a:tcPr anchor="ctr"/>
                </a:tc>
                <a:extLst>
                  <a:ext uri="{0D108BD9-81ED-4DB2-BD59-A6C34878D82A}">
                    <a16:rowId xmlns:a16="http://schemas.microsoft.com/office/drawing/2014/main" val="1303128107"/>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マグネサイト製品</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南満鉱業株式会社＠大連</a:t>
                      </a:r>
                    </a:p>
                  </a:txBody>
                  <a:tcPr anchor="ctr"/>
                </a:tc>
                <a:extLst>
                  <a:ext uri="{0D108BD9-81ED-4DB2-BD59-A6C34878D82A}">
                    <a16:rowId xmlns:a16="http://schemas.microsoft.com/office/drawing/2014/main" val="2726023882"/>
                  </a:ext>
                </a:extLst>
              </a:tr>
              <a:tr h="404984">
                <a:tc>
                  <a:txBody>
                    <a:bodyPr/>
                    <a:lstStyle/>
                    <a:p>
                      <a:r>
                        <a:rPr kumimoji="1" lang="ja-JP" altLang="en-US" sz="1400" b="1" dirty="0">
                          <a:latin typeface="BIZ UDPゴシック" panose="020B0400000000000000" pitchFamily="50" charset="-128"/>
                          <a:ea typeface="BIZ UDPゴシック" panose="020B0400000000000000" pitchFamily="50" charset="-128"/>
                        </a:rPr>
                        <a:t>セールオイル</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撫順炭鉱製油工場＠撫順</a:t>
                      </a:r>
                    </a:p>
                  </a:txBody>
                  <a:tcPr anchor="ctr"/>
                </a:tc>
                <a:extLst>
                  <a:ext uri="{0D108BD9-81ED-4DB2-BD59-A6C34878D82A}">
                    <a16:rowId xmlns:a16="http://schemas.microsoft.com/office/drawing/2014/main" val="505149696"/>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セールセメント</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撫順セメント株式会社＠撫順</a:t>
                      </a:r>
                    </a:p>
                  </a:txBody>
                  <a:tcPr anchor="ctr"/>
                </a:tc>
                <a:extLst>
                  <a:ext uri="{0D108BD9-81ED-4DB2-BD59-A6C34878D82A}">
                    <a16:rowId xmlns:a16="http://schemas.microsoft.com/office/drawing/2014/main" val="640046183"/>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大豆油のアルコール抽出</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満洲大豆工業株式会社大連工場</a:t>
                      </a:r>
                    </a:p>
                  </a:txBody>
                  <a:tcPr anchor="ctr"/>
                </a:tc>
                <a:extLst>
                  <a:ext uri="{0D108BD9-81ED-4DB2-BD59-A6C34878D82A}">
                    <a16:rowId xmlns:a16="http://schemas.microsoft.com/office/drawing/2014/main" val="1798657946"/>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水素</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満洲化学工業株式会社＠大連</a:t>
                      </a:r>
                    </a:p>
                  </a:txBody>
                  <a:tcPr anchor="ctr"/>
                </a:tc>
                <a:extLst>
                  <a:ext uri="{0D108BD9-81ED-4DB2-BD59-A6C34878D82A}">
                    <a16:rowId xmlns:a16="http://schemas.microsoft.com/office/drawing/2014/main" val="1912879816"/>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マグネシウム</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満洲マグネシウム工業株式会社</a:t>
                      </a:r>
                    </a:p>
                  </a:txBody>
                  <a:tcPr anchor="ctr"/>
                </a:tc>
                <a:extLst>
                  <a:ext uri="{0D108BD9-81ED-4DB2-BD59-A6C34878D82A}">
                    <a16:rowId xmlns:a16="http://schemas.microsoft.com/office/drawing/2014/main" val="3042531011"/>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アルミニウム</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満洲軽金属製造株式会社＠撫順</a:t>
                      </a:r>
                    </a:p>
                  </a:txBody>
                  <a:tcPr anchor="ctr"/>
                </a:tc>
                <a:extLst>
                  <a:ext uri="{0D108BD9-81ED-4DB2-BD59-A6C34878D82A}">
                    <a16:rowId xmlns:a16="http://schemas.microsoft.com/office/drawing/2014/main" val="3708570595"/>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石炭液化</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撫順炭鉱石炭液化工場＠撫順</a:t>
                      </a:r>
                    </a:p>
                  </a:txBody>
                  <a:tcPr anchor="ctr"/>
                </a:tc>
                <a:extLst>
                  <a:ext uri="{0D108BD9-81ED-4DB2-BD59-A6C34878D82A}">
                    <a16:rowId xmlns:a16="http://schemas.microsoft.com/office/drawing/2014/main" val="819726469"/>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海綿鉄</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撫順炭鉱製鉄試験工場＠撫順</a:t>
                      </a:r>
                    </a:p>
                  </a:txBody>
                  <a:tcPr anchor="ctr"/>
                </a:tc>
                <a:extLst>
                  <a:ext uri="{0D108BD9-81ED-4DB2-BD59-A6C34878D82A}">
                    <a16:rowId xmlns:a16="http://schemas.microsoft.com/office/drawing/2014/main" val="2441319661"/>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豆粕醤油</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三共株式会社大連工場</a:t>
                      </a:r>
                    </a:p>
                  </a:txBody>
                  <a:tcPr anchor="ctr"/>
                </a:tc>
                <a:extLst>
                  <a:ext uri="{0D108BD9-81ED-4DB2-BD59-A6C34878D82A}">
                    <a16:rowId xmlns:a16="http://schemas.microsoft.com/office/drawing/2014/main" val="4190027445"/>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精白高梁</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満洲特産工業株式会社＠奉天</a:t>
                      </a:r>
                    </a:p>
                  </a:txBody>
                  <a:tcPr anchor="ctr"/>
                </a:tc>
                <a:extLst>
                  <a:ext uri="{0D108BD9-81ED-4DB2-BD59-A6C34878D82A}">
                    <a16:rowId xmlns:a16="http://schemas.microsoft.com/office/drawing/2014/main" val="3802020686"/>
                  </a:ext>
                </a:extLst>
              </a:tr>
              <a:tr h="370840">
                <a:tc>
                  <a:txBody>
                    <a:bodyPr/>
                    <a:lstStyle/>
                    <a:p>
                      <a:r>
                        <a:rPr kumimoji="1" lang="ja-JP" altLang="en-US" sz="1400" b="1" dirty="0">
                          <a:latin typeface="BIZ UDPゴシック" panose="020B0400000000000000" pitchFamily="50" charset="-128"/>
                          <a:ea typeface="BIZ UDPゴシック" panose="020B0400000000000000" pitchFamily="50" charset="-128"/>
                        </a:rPr>
                        <a:t>アセトンとブタノール</a:t>
                      </a:r>
                    </a:p>
                  </a:txBody>
                  <a:tcPr anchor="ctr"/>
                </a:tc>
                <a:tc>
                  <a:txBody>
                    <a:bodyPr/>
                    <a:lstStyle/>
                    <a:p>
                      <a:r>
                        <a:rPr kumimoji="1" lang="ja-JP" altLang="en-US" sz="1400" b="1" dirty="0">
                          <a:latin typeface="BIZ UDPゴシック" panose="020B0400000000000000" pitchFamily="50" charset="-128"/>
                          <a:ea typeface="BIZ UDPゴシック" panose="020B0400000000000000" pitchFamily="50" charset="-128"/>
                        </a:rPr>
                        <a:t>大同酒精株式会社＠延吉</a:t>
                      </a:r>
                    </a:p>
                  </a:txBody>
                  <a:tcPr anchor="ctr"/>
                </a:tc>
                <a:extLst>
                  <a:ext uri="{0D108BD9-81ED-4DB2-BD59-A6C34878D82A}">
                    <a16:rowId xmlns:a16="http://schemas.microsoft.com/office/drawing/2014/main" val="3662024051"/>
                  </a:ext>
                </a:extLst>
              </a:tr>
            </a:tbl>
          </a:graphicData>
        </a:graphic>
      </p:graphicFrame>
    </p:spTree>
    <p:extLst>
      <p:ext uri="{BB962C8B-B14F-4D97-AF65-F5344CB8AC3E}">
        <p14:creationId xmlns:p14="http://schemas.microsoft.com/office/powerpoint/2010/main" val="3239073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268026"/>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大慶油田</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9218" name="Picture 2">
            <a:extLst>
              <a:ext uri="{FF2B5EF4-FFF2-40B4-BE49-F238E27FC236}">
                <a16:creationId xmlns:a16="http://schemas.microsoft.com/office/drawing/2014/main" id="{353D810D-9AAD-60DE-8C49-84932FB58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30" y="3744184"/>
            <a:ext cx="6096000" cy="28765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ECD51ED-6CC9-A69E-05AA-391A9F4857F7}"/>
              </a:ext>
            </a:extLst>
          </p:cNvPr>
          <p:cNvSpPr txBox="1"/>
          <p:nvPr/>
        </p:nvSpPr>
        <p:spPr>
          <a:xfrm>
            <a:off x="1764324" y="6603847"/>
            <a:ext cx="2754922" cy="230832"/>
          </a:xfrm>
          <a:prstGeom prst="rect">
            <a:avLst/>
          </a:prstGeom>
          <a:noFill/>
        </p:spPr>
        <p:txBody>
          <a:bodyPr wrap="square">
            <a:spAutoFit/>
          </a:bodyPr>
          <a:lstStyle/>
          <a:p>
            <a:r>
              <a:rPr lang="en-US" altLang="ja-JP" sz="900" dirty="0">
                <a:latin typeface="Amasis MT Pro Black" panose="02040A04050005020304" pitchFamily="18" charset="0"/>
              </a:rPr>
              <a:t>https://kknews.cc/history/xqxz2no.html</a:t>
            </a:r>
            <a:endParaRPr lang="ja-JP" altLang="en-US" sz="900" dirty="0">
              <a:latin typeface="Amasis MT Pro Black" panose="02040A04050005020304" pitchFamily="18" charset="0"/>
            </a:endParaRPr>
          </a:p>
        </p:txBody>
      </p:sp>
      <p:pic>
        <p:nvPicPr>
          <p:cNvPr id="9220" name="Picture 4">
            <a:extLst>
              <a:ext uri="{FF2B5EF4-FFF2-40B4-BE49-F238E27FC236}">
                <a16:creationId xmlns:a16="http://schemas.microsoft.com/office/drawing/2014/main" id="{C8C4A21B-3CC0-678E-60DE-D75C53D46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708" y="4098679"/>
            <a:ext cx="5275385" cy="255563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5B7618D-AFA5-46C9-B636-14E6B22B7B0A}"/>
              </a:ext>
            </a:extLst>
          </p:cNvPr>
          <p:cNvSpPr txBox="1"/>
          <p:nvPr/>
        </p:nvSpPr>
        <p:spPr>
          <a:xfrm>
            <a:off x="6658708" y="3821680"/>
            <a:ext cx="5339862" cy="276999"/>
          </a:xfrm>
          <a:prstGeom prst="rect">
            <a:avLst/>
          </a:prstGeom>
          <a:noFill/>
        </p:spPr>
        <p:txBody>
          <a:bodyPr wrap="square">
            <a:spAutoFit/>
          </a:bodyPr>
          <a:lstStyle/>
          <a:p>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大慶油田で推定地質埋蔵量が</a:t>
            </a: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12</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億</a:t>
            </a: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6800</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万トンに上るシェールオイルが発見</a:t>
            </a:r>
            <a:endParaRPr lang="ja-JP" altLang="en-US" sz="12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A18EC05-6094-7B6B-0ABF-F8F290271FDF}"/>
              </a:ext>
            </a:extLst>
          </p:cNvPr>
          <p:cNvSpPr txBox="1"/>
          <p:nvPr/>
        </p:nvSpPr>
        <p:spPr>
          <a:xfrm>
            <a:off x="7772400" y="6654310"/>
            <a:ext cx="3417277" cy="230832"/>
          </a:xfrm>
          <a:prstGeom prst="rect">
            <a:avLst/>
          </a:prstGeom>
          <a:noFill/>
        </p:spPr>
        <p:txBody>
          <a:bodyPr wrap="square">
            <a:spAutoFit/>
          </a:bodyPr>
          <a:lstStyle/>
          <a:p>
            <a:r>
              <a:rPr lang="en-US" altLang="ja-JP" sz="900" dirty="0">
                <a:latin typeface="Amasis MT Pro Black" panose="02040A04050005020304" pitchFamily="18" charset="0"/>
              </a:rPr>
              <a:t>https://www.recordchina.co.jp/pics.php?id=881488</a:t>
            </a:r>
            <a:endParaRPr lang="ja-JP" altLang="en-US" sz="900" dirty="0">
              <a:latin typeface="Amasis MT Pro Black" panose="02040A04050005020304" pitchFamily="18" charset="0"/>
            </a:endParaRPr>
          </a:p>
        </p:txBody>
      </p:sp>
      <p:pic>
        <p:nvPicPr>
          <p:cNvPr id="9222" name="Picture 6">
            <a:extLst>
              <a:ext uri="{FF2B5EF4-FFF2-40B4-BE49-F238E27FC236}">
                <a16:creationId xmlns:a16="http://schemas.microsoft.com/office/drawing/2014/main" id="{7117F549-C42F-7EED-4591-6BEE3F201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79" y="911590"/>
            <a:ext cx="4040127" cy="2622876"/>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CBEA6E93-6312-7E1C-626F-8F5B5704F5A1}"/>
              </a:ext>
            </a:extLst>
          </p:cNvPr>
          <p:cNvSpPr txBox="1"/>
          <p:nvPr/>
        </p:nvSpPr>
        <p:spPr>
          <a:xfrm>
            <a:off x="814754" y="3479944"/>
            <a:ext cx="2778369" cy="230832"/>
          </a:xfrm>
          <a:prstGeom prst="rect">
            <a:avLst/>
          </a:prstGeom>
          <a:noFill/>
        </p:spPr>
        <p:txBody>
          <a:bodyPr wrap="square">
            <a:spAutoFit/>
          </a:bodyPr>
          <a:lstStyle/>
          <a:p>
            <a:r>
              <a:rPr lang="en-US" altLang="ja-JP" sz="900" dirty="0">
                <a:latin typeface="Amasis MT Pro Black" panose="02040A04050005020304" pitchFamily="18" charset="0"/>
              </a:rPr>
              <a:t>https://kknews.cc/history/826m93q.html</a:t>
            </a:r>
            <a:endParaRPr lang="ja-JP" altLang="en-US" sz="900" dirty="0">
              <a:latin typeface="Amasis MT Pro Black" panose="02040A04050005020304" pitchFamily="18" charset="0"/>
            </a:endParaRPr>
          </a:p>
        </p:txBody>
      </p:sp>
      <p:sp>
        <p:nvSpPr>
          <p:cNvPr id="12" name="テキスト ボックス 11">
            <a:extLst>
              <a:ext uri="{FF2B5EF4-FFF2-40B4-BE49-F238E27FC236}">
                <a16:creationId xmlns:a16="http://schemas.microsoft.com/office/drawing/2014/main" id="{7C76AC43-07D8-5BCA-9F67-E3D176183C9D}"/>
              </a:ext>
            </a:extLst>
          </p:cNvPr>
          <p:cNvSpPr txBox="1"/>
          <p:nvPr/>
        </p:nvSpPr>
        <p:spPr>
          <a:xfrm>
            <a:off x="4366846" y="1118779"/>
            <a:ext cx="7567247" cy="2462213"/>
          </a:xfrm>
          <a:prstGeom prst="rect">
            <a:avLst/>
          </a:prstGeom>
          <a:noFill/>
        </p:spPr>
        <p:txBody>
          <a:bodyPr wrap="square">
            <a:spAutoFit/>
          </a:bodyPr>
          <a:lstStyle/>
          <a:p>
            <a:pPr algn="l" fontAlgn="base"/>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1942</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3</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月，日軍完成了對東南亞全部石油資源的佔領，為了完成對油田及煉油廠的生產恢復，日本政府集中了當時國內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，總數</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4000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餘人的石油工人和技術人員前往婆羅洲和蘇門答臘群島。</a:t>
            </a:r>
          </a:p>
          <a:p>
            <a:pPr algn="l" fontAlgn="base"/>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在耗時一年的修復之後，才堪堪將東南亞的石油產能恢復到了戰前的</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75%</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，總計約</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677</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萬噸！</a:t>
            </a:r>
          </a:p>
          <a:p>
            <a:pPr algn="l" fontAlgn="base"/>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而反觀中國的大慶油田呢？</a:t>
            </a:r>
          </a:p>
          <a:p>
            <a:pPr algn="l" fontAlgn="base"/>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1959</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年大慶油田發現，新中國在</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6000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名石油專家、</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4</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萬名石油工人、</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萬多噸設備器材的「石油大會戰」下，一直到</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1962</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年才全面投產</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a:t>
            </a:r>
          </a:p>
          <a:p>
            <a:pPr algn="l" fontAlgn="base"/>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試問，當年的日本哪裏來的</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4</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萬</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6000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名石油工人及技術人員？</a:t>
            </a:r>
          </a:p>
          <a:p>
            <a:pPr algn="l" fontAlgn="base"/>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並且值得一提的是，中國大慶油田的儲油層在</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900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米</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—1200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米深處，而二戰日本雖然憑藉著從美國進口的兩套勘探設備創造了</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3500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米的勘探記錄，但是其國產大規模工業開採水平，卻只有</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800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米！</a:t>
            </a:r>
          </a:p>
        </p:txBody>
      </p:sp>
    </p:spTree>
    <p:extLst>
      <p:ext uri="{BB962C8B-B14F-4D97-AF65-F5344CB8AC3E}">
        <p14:creationId xmlns:p14="http://schemas.microsoft.com/office/powerpoint/2010/main" val="3237105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268026"/>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三井物産</a:t>
            </a:r>
            <a:r>
              <a:rPr lang="en-US" altLang="ja-JP" sz="2800" dirty="0">
                <a:latin typeface="BIZ UDPゴシック" panose="020B0400000000000000" pitchFamily="50" charset="-128"/>
                <a:ea typeface="BIZ UDPゴシック" panose="020B0400000000000000" pitchFamily="50" charset="-128"/>
              </a:rPr>
              <a:t>OB</a:t>
            </a:r>
            <a:r>
              <a:rPr lang="ja-JP" altLang="en-US" sz="2800" dirty="0">
                <a:latin typeface="BIZ UDPゴシック" panose="020B0400000000000000" pitchFamily="50" charset="-128"/>
                <a:ea typeface="BIZ UDPゴシック" panose="020B0400000000000000" pitchFamily="50" charset="-128"/>
              </a:rPr>
              <a:t>の著作</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11" name="Picture 2">
            <a:extLst>
              <a:ext uri="{FF2B5EF4-FFF2-40B4-BE49-F238E27FC236}">
                <a16:creationId xmlns:a16="http://schemas.microsoft.com/office/drawing/2014/main" id="{E66B571D-C145-4DB6-AC3C-59B783805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06" y="1241996"/>
            <a:ext cx="3549543" cy="53479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石油の「埋蔵量」は誰が決めるのか? エネルギー情報学入門 (文春新書) | 岩瀬 昇 |本 | 通販 | Amazon">
            <a:extLst>
              <a:ext uri="{FF2B5EF4-FFF2-40B4-BE49-F238E27FC236}">
                <a16:creationId xmlns:a16="http://schemas.microsoft.com/office/drawing/2014/main" id="{B11CF00E-A909-4CF5-98BE-DE7FFEB41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019" y="1096578"/>
            <a:ext cx="3549543" cy="570674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原油暴落の謎を解く（文春新書）[岩瀬昇]">
            <a:extLst>
              <a:ext uri="{FF2B5EF4-FFF2-40B4-BE49-F238E27FC236}">
                <a16:creationId xmlns:a16="http://schemas.microsoft.com/office/drawing/2014/main" id="{E1311313-0E4A-4E5F-B0D6-884997B6E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1699" y="1052856"/>
            <a:ext cx="3549543" cy="5672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804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064897" cy="6029221"/>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33435"/>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満州産大豆と三井物産</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15364" name="Picture 4" descr="Image">
            <a:extLst>
              <a:ext uri="{FF2B5EF4-FFF2-40B4-BE49-F238E27FC236}">
                <a16:creationId xmlns:a16="http://schemas.microsoft.com/office/drawing/2014/main" id="{B6870C1F-A03E-FA23-5A1D-6B19174D7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654" y="3950488"/>
            <a:ext cx="4870284" cy="282167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297E308-A592-7140-95F5-3654ED5EBFD1}"/>
              </a:ext>
            </a:extLst>
          </p:cNvPr>
          <p:cNvSpPr txBox="1"/>
          <p:nvPr/>
        </p:nvSpPr>
        <p:spPr>
          <a:xfrm>
            <a:off x="185903" y="816102"/>
            <a:ext cx="6509632" cy="461665"/>
          </a:xfrm>
          <a:prstGeom prst="rect">
            <a:avLst/>
          </a:prstGeom>
          <a:noFill/>
        </p:spPr>
        <p:txBody>
          <a:bodyPr wrap="square">
            <a:spAutoFit/>
          </a:bodyPr>
          <a:lstStyle/>
          <a:p>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満洲農作物輸出の</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8</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割が大豆であった。</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1896</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年に対日輸出が始まった大豆・豆粕は、食糧・肥料として日本で消費され、日本での肥料価値が高まると豆粕が油房の主力商品となった。</a:t>
            </a:r>
            <a:endParaRPr lang="ja-JP" altLang="en-US" sz="1200" dirty="0">
              <a:latin typeface="BIZ UDPゴシック" panose="020B0400000000000000" pitchFamily="50" charset="-128"/>
              <a:ea typeface="BIZ UDPゴシック" panose="020B0400000000000000" pitchFamily="50" charset="-128"/>
            </a:endParaRPr>
          </a:p>
        </p:txBody>
      </p:sp>
      <p:pic>
        <p:nvPicPr>
          <p:cNvPr id="15366" name="Picture 6" descr="Image">
            <a:extLst>
              <a:ext uri="{FF2B5EF4-FFF2-40B4-BE49-F238E27FC236}">
                <a16:creationId xmlns:a16="http://schemas.microsoft.com/office/drawing/2014/main" id="{FB00FF6E-9499-2C52-53F9-D1F5B75E9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408" y="4340956"/>
            <a:ext cx="57626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a:extLst>
              <a:ext uri="{FF2B5EF4-FFF2-40B4-BE49-F238E27FC236}">
                <a16:creationId xmlns:a16="http://schemas.microsoft.com/office/drawing/2014/main" id="{04858B16-E242-18E3-0E12-DDFE8C6C86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407" y="1388452"/>
            <a:ext cx="5762625"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mage">
            <a:extLst>
              <a:ext uri="{FF2B5EF4-FFF2-40B4-BE49-F238E27FC236}">
                <a16:creationId xmlns:a16="http://schemas.microsoft.com/office/drawing/2014/main" id="{F4BFFAD7-CA4B-9862-611F-DB7BBAC1D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654" y="750368"/>
            <a:ext cx="4870284" cy="311495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9E17664-3DA1-4131-A038-DB060EFA4B1D}"/>
              </a:ext>
            </a:extLst>
          </p:cNvPr>
          <p:cNvSpPr txBox="1"/>
          <p:nvPr/>
        </p:nvSpPr>
        <p:spPr>
          <a:xfrm>
            <a:off x="5120053" y="6641355"/>
            <a:ext cx="1951893" cy="261610"/>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満鉄会</a:t>
            </a:r>
          </a:p>
        </p:txBody>
      </p:sp>
    </p:spTree>
    <p:extLst>
      <p:ext uri="{BB962C8B-B14F-4D97-AF65-F5344CB8AC3E}">
        <p14:creationId xmlns:p14="http://schemas.microsoft.com/office/powerpoint/2010/main" val="201462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EAF3F9-8A38-7007-33D6-DF289AD8B48F}"/>
              </a:ext>
            </a:extLst>
          </p:cNvPr>
          <p:cNvPicPr>
            <a:picLocks noChangeAspect="1"/>
          </p:cNvPicPr>
          <p:nvPr/>
        </p:nvPicPr>
        <p:blipFill>
          <a:blip r:embed="rId2"/>
          <a:stretch>
            <a:fillRect/>
          </a:stretch>
        </p:blipFill>
        <p:spPr>
          <a:xfrm>
            <a:off x="450219" y="281308"/>
            <a:ext cx="10891858" cy="6573889"/>
          </a:xfrm>
          <a:prstGeom prst="rect">
            <a:avLst/>
          </a:prstGeom>
        </p:spPr>
      </p:pic>
      <p:sp>
        <p:nvSpPr>
          <p:cNvPr id="3" name="テキスト ボックス 2">
            <a:extLst>
              <a:ext uri="{FF2B5EF4-FFF2-40B4-BE49-F238E27FC236}">
                <a16:creationId xmlns:a16="http://schemas.microsoft.com/office/drawing/2014/main" id="{B51464BF-9594-F217-E921-62739FFA05C5}"/>
              </a:ext>
            </a:extLst>
          </p:cNvPr>
          <p:cNvSpPr txBox="1"/>
          <p:nvPr/>
        </p:nvSpPr>
        <p:spPr>
          <a:xfrm>
            <a:off x="3047222" y="0"/>
            <a:ext cx="9144777"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南満洲鉄道の成立と大豆輸送</a:t>
            </a:r>
            <a:r>
              <a:rPr lang="ja-JP" altLang="en-US" sz="900" dirty="0">
                <a:latin typeface="BIZ UDPゴシック" panose="020B0400000000000000" pitchFamily="50" charset="-128"/>
                <a:ea typeface="BIZ UDPゴシック" panose="020B0400000000000000" pitchFamily="50" charset="-128"/>
              </a:rPr>
              <a:t>　　</a:t>
            </a:r>
            <a:r>
              <a:rPr lang="en-US" altLang="ja-JP" sz="900" dirty="0">
                <a:latin typeface="BIZ UDPゴシック" panose="020B0400000000000000" pitchFamily="50" charset="-128"/>
                <a:ea typeface="BIZ UDPゴシック" panose="020B0400000000000000" pitchFamily="50" charset="-128"/>
                <a:hlinkClick r:id="rId3"/>
              </a:rPr>
              <a:t>https://www.jstage.jst.go.jp/article/jjhg/65/2/65_107/_pdf/-char/ja</a:t>
            </a:r>
            <a:r>
              <a:rPr lang="ja-JP" altLang="en-US" sz="900" dirty="0">
                <a:latin typeface="BIZ UDPゴシック" panose="020B0400000000000000" pitchFamily="50" charset="-128"/>
                <a:ea typeface="BIZ UDPゴシック" panose="020B0400000000000000" pitchFamily="50" charset="-128"/>
              </a:rPr>
              <a:t>　</a:t>
            </a:r>
          </a:p>
        </p:txBody>
      </p:sp>
    </p:spTree>
    <p:extLst>
      <p:ext uri="{BB962C8B-B14F-4D97-AF65-F5344CB8AC3E}">
        <p14:creationId xmlns:p14="http://schemas.microsoft.com/office/powerpoint/2010/main" val="3718609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C2F6CAF-B63B-4686-9F04-999E61B23E44}"/>
              </a:ext>
            </a:extLst>
          </p:cNvPr>
          <p:cNvSpPr txBox="1"/>
          <p:nvPr/>
        </p:nvSpPr>
        <p:spPr>
          <a:xfrm>
            <a:off x="0" y="133435"/>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満州産大豆</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749BE11C-5895-4370-B7ED-FCDC78D5F37E}"/>
              </a:ext>
            </a:extLst>
          </p:cNvPr>
          <p:cNvSpPr/>
          <p:nvPr/>
        </p:nvSpPr>
        <p:spPr>
          <a:xfrm>
            <a:off x="2183362" y="5570375"/>
            <a:ext cx="1875453" cy="821094"/>
          </a:xfrm>
          <a:prstGeom prst="roundRect">
            <a:avLst/>
          </a:prstGeom>
          <a:solidFill>
            <a:srgbClr val="FFC000"/>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rgbClr val="0070C0"/>
                </a:solidFill>
                <a:latin typeface="UD デジタル 教科書体 NK-B" panose="02020700000000000000" pitchFamily="18" charset="-128"/>
                <a:ea typeface="UD デジタル 教科書体 NK-B" panose="02020700000000000000" pitchFamily="18" charset="-128"/>
              </a:rPr>
              <a:t>上海</a:t>
            </a:r>
          </a:p>
        </p:txBody>
      </p:sp>
      <p:sp>
        <p:nvSpPr>
          <p:cNvPr id="7" name="四角形: 角を丸くする 6">
            <a:extLst>
              <a:ext uri="{FF2B5EF4-FFF2-40B4-BE49-F238E27FC236}">
                <a16:creationId xmlns:a16="http://schemas.microsoft.com/office/drawing/2014/main" id="{8004D515-41E4-42DD-B5A8-FFA4176A51DB}"/>
              </a:ext>
            </a:extLst>
          </p:cNvPr>
          <p:cNvSpPr/>
          <p:nvPr/>
        </p:nvSpPr>
        <p:spPr>
          <a:xfrm>
            <a:off x="2211354" y="2817845"/>
            <a:ext cx="1875453" cy="821094"/>
          </a:xfrm>
          <a:prstGeom prst="roundRect">
            <a:avLst/>
          </a:prstGeom>
          <a:solidFill>
            <a:schemeClr val="accent4">
              <a:lumMod val="60000"/>
              <a:lumOff val="40000"/>
            </a:schemeClr>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3600" dirty="0">
                <a:solidFill>
                  <a:srgbClr val="0070C0"/>
                </a:solidFill>
                <a:latin typeface="UD デジタル 教科書体 NK-B" panose="02020700000000000000" pitchFamily="18" charset="-128"/>
                <a:ea typeface="UD デジタル 教科書体 NK-B" panose="02020700000000000000" pitchFamily="18" charset="-128"/>
              </a:rPr>
              <a:t>営口</a:t>
            </a:r>
          </a:p>
        </p:txBody>
      </p:sp>
      <p:sp>
        <p:nvSpPr>
          <p:cNvPr id="8" name="四角形: 角を丸くする 7">
            <a:extLst>
              <a:ext uri="{FF2B5EF4-FFF2-40B4-BE49-F238E27FC236}">
                <a16:creationId xmlns:a16="http://schemas.microsoft.com/office/drawing/2014/main" id="{B6834AC1-5646-46F4-992B-30D77DBC9A69}"/>
              </a:ext>
            </a:extLst>
          </p:cNvPr>
          <p:cNvSpPr/>
          <p:nvPr/>
        </p:nvSpPr>
        <p:spPr>
          <a:xfrm>
            <a:off x="6606072" y="5570375"/>
            <a:ext cx="1875453" cy="821094"/>
          </a:xfrm>
          <a:prstGeom prst="roundRect">
            <a:avLst/>
          </a:prstGeom>
          <a:solidFill>
            <a:schemeClr val="accent6">
              <a:lumMod val="40000"/>
              <a:lumOff val="60000"/>
            </a:schemeClr>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tx1"/>
                </a:solidFill>
                <a:latin typeface="UD デジタル 教科書体 NK-B" panose="02020700000000000000" pitchFamily="18" charset="-128"/>
                <a:ea typeface="UD デジタル 教科書体 NK-B" panose="02020700000000000000" pitchFamily="18" charset="-128"/>
              </a:rPr>
              <a:t>日本</a:t>
            </a:r>
            <a:endParaRPr kumimoji="1" lang="ja-JP" altLang="en-US" sz="36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9" name="四角形: 角を丸くする 8">
            <a:extLst>
              <a:ext uri="{FF2B5EF4-FFF2-40B4-BE49-F238E27FC236}">
                <a16:creationId xmlns:a16="http://schemas.microsoft.com/office/drawing/2014/main" id="{A3061D2B-224C-410B-8F50-782829724E9E}"/>
              </a:ext>
            </a:extLst>
          </p:cNvPr>
          <p:cNvSpPr/>
          <p:nvPr/>
        </p:nvSpPr>
        <p:spPr>
          <a:xfrm>
            <a:off x="6606072" y="3029539"/>
            <a:ext cx="1875453" cy="821094"/>
          </a:xfrm>
          <a:prstGeom prst="roundRect">
            <a:avLst/>
          </a:prstGeom>
          <a:solidFill>
            <a:schemeClr val="accent6">
              <a:lumMod val="40000"/>
              <a:lumOff val="60000"/>
            </a:schemeClr>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UD デジタル 教科書体 NK-B" panose="02020700000000000000" pitchFamily="18" charset="-128"/>
                <a:ea typeface="UD デジタル 教科書体 NK-B" panose="02020700000000000000" pitchFamily="18" charset="-128"/>
              </a:rPr>
              <a:t>大連</a:t>
            </a:r>
          </a:p>
        </p:txBody>
      </p:sp>
      <p:sp>
        <p:nvSpPr>
          <p:cNvPr id="5" name="楕円 4">
            <a:extLst>
              <a:ext uri="{FF2B5EF4-FFF2-40B4-BE49-F238E27FC236}">
                <a16:creationId xmlns:a16="http://schemas.microsoft.com/office/drawing/2014/main" id="{D4DD8ABE-255B-46E8-9B47-36809DF4A99A}"/>
              </a:ext>
            </a:extLst>
          </p:cNvPr>
          <p:cNvSpPr/>
          <p:nvPr/>
        </p:nvSpPr>
        <p:spPr>
          <a:xfrm>
            <a:off x="951722" y="943089"/>
            <a:ext cx="1007706" cy="52322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県城</a:t>
            </a:r>
          </a:p>
        </p:txBody>
      </p:sp>
      <p:sp>
        <p:nvSpPr>
          <p:cNvPr id="10" name="楕円 9">
            <a:extLst>
              <a:ext uri="{FF2B5EF4-FFF2-40B4-BE49-F238E27FC236}">
                <a16:creationId xmlns:a16="http://schemas.microsoft.com/office/drawing/2014/main" id="{5AFE62A8-BD3E-46EF-968B-8783ABD517D5}"/>
              </a:ext>
            </a:extLst>
          </p:cNvPr>
          <p:cNvSpPr/>
          <p:nvPr/>
        </p:nvSpPr>
        <p:spPr>
          <a:xfrm>
            <a:off x="2873828" y="698590"/>
            <a:ext cx="1007706" cy="52322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県城</a:t>
            </a:r>
          </a:p>
        </p:txBody>
      </p:sp>
      <p:sp>
        <p:nvSpPr>
          <p:cNvPr id="11" name="楕円 10">
            <a:extLst>
              <a:ext uri="{FF2B5EF4-FFF2-40B4-BE49-F238E27FC236}">
                <a16:creationId xmlns:a16="http://schemas.microsoft.com/office/drawing/2014/main" id="{081487D4-F6E8-47F0-A071-639683FC9385}"/>
              </a:ext>
            </a:extLst>
          </p:cNvPr>
          <p:cNvSpPr/>
          <p:nvPr/>
        </p:nvSpPr>
        <p:spPr>
          <a:xfrm>
            <a:off x="4721289" y="927243"/>
            <a:ext cx="1007706" cy="52322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県城</a:t>
            </a:r>
          </a:p>
        </p:txBody>
      </p:sp>
      <p:cxnSp>
        <p:nvCxnSpPr>
          <p:cNvPr id="13" name="直線矢印コネクタ 12">
            <a:extLst>
              <a:ext uri="{FF2B5EF4-FFF2-40B4-BE49-F238E27FC236}">
                <a16:creationId xmlns:a16="http://schemas.microsoft.com/office/drawing/2014/main" id="{1E796E40-6610-47C0-B004-15EE6C5F8E46}"/>
              </a:ext>
            </a:extLst>
          </p:cNvPr>
          <p:cNvCxnSpPr/>
          <p:nvPr/>
        </p:nvCxnSpPr>
        <p:spPr>
          <a:xfrm>
            <a:off x="4058815" y="5840963"/>
            <a:ext cx="2547257"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16FC60FB-1EFB-4E79-A247-830FB1FA53B6}"/>
              </a:ext>
            </a:extLst>
          </p:cNvPr>
          <p:cNvCxnSpPr/>
          <p:nvPr/>
        </p:nvCxnSpPr>
        <p:spPr>
          <a:xfrm flipH="1">
            <a:off x="4068147" y="6186196"/>
            <a:ext cx="25379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1410B5D-93ED-4557-BA66-0026D7863644}"/>
              </a:ext>
            </a:extLst>
          </p:cNvPr>
          <p:cNvCxnSpPr>
            <a:cxnSpLocks/>
          </p:cNvCxnSpPr>
          <p:nvPr/>
        </p:nvCxnSpPr>
        <p:spPr>
          <a:xfrm flipV="1">
            <a:off x="7217227" y="3876870"/>
            <a:ext cx="0" cy="163752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DED9B7A4-D23F-4A34-8CFD-033964EE0594}"/>
              </a:ext>
            </a:extLst>
          </p:cNvPr>
          <p:cNvCxnSpPr>
            <a:cxnSpLocks/>
          </p:cNvCxnSpPr>
          <p:nvPr/>
        </p:nvCxnSpPr>
        <p:spPr>
          <a:xfrm flipH="1">
            <a:off x="4133461" y="3850633"/>
            <a:ext cx="2472611" cy="17197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3CDEF78-5DF3-4D39-9BF5-0B4C348BECD5}"/>
              </a:ext>
            </a:extLst>
          </p:cNvPr>
          <p:cNvCxnSpPr/>
          <p:nvPr/>
        </p:nvCxnSpPr>
        <p:spPr>
          <a:xfrm flipV="1">
            <a:off x="3834881" y="3573624"/>
            <a:ext cx="2659225" cy="192210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9A10A68-5009-40E0-8B11-632E8513F04A}"/>
              </a:ext>
            </a:extLst>
          </p:cNvPr>
          <p:cNvCxnSpPr>
            <a:cxnSpLocks/>
            <a:endCxn id="7" idx="3"/>
          </p:cNvCxnSpPr>
          <p:nvPr/>
        </p:nvCxnSpPr>
        <p:spPr>
          <a:xfrm flipH="1" flipV="1">
            <a:off x="4086807" y="3228392"/>
            <a:ext cx="2407299" cy="27058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FDC88BD-DD65-468E-8048-98C861DF5574}"/>
              </a:ext>
            </a:extLst>
          </p:cNvPr>
          <p:cNvCxnSpPr>
            <a:cxnSpLocks/>
          </p:cNvCxnSpPr>
          <p:nvPr/>
        </p:nvCxnSpPr>
        <p:spPr>
          <a:xfrm>
            <a:off x="3149080" y="3713583"/>
            <a:ext cx="0" cy="185679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F8137B9-33A1-4CD9-83AF-80F5BC8213BE}"/>
              </a:ext>
            </a:extLst>
          </p:cNvPr>
          <p:cNvCxnSpPr/>
          <p:nvPr/>
        </p:nvCxnSpPr>
        <p:spPr>
          <a:xfrm flipV="1">
            <a:off x="2621902" y="3676261"/>
            <a:ext cx="0" cy="1894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1FA99DB-366A-4DC4-99A4-149B21E5B9EA}"/>
              </a:ext>
            </a:extLst>
          </p:cNvPr>
          <p:cNvSpPr txBox="1"/>
          <p:nvPr/>
        </p:nvSpPr>
        <p:spPr>
          <a:xfrm>
            <a:off x="1443909" y="4435380"/>
            <a:ext cx="1441581"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雑貨商品</a:t>
            </a:r>
          </a:p>
        </p:txBody>
      </p:sp>
      <p:sp>
        <p:nvSpPr>
          <p:cNvPr id="34" name="テキスト ボックス 33">
            <a:extLst>
              <a:ext uri="{FF2B5EF4-FFF2-40B4-BE49-F238E27FC236}">
                <a16:creationId xmlns:a16="http://schemas.microsoft.com/office/drawing/2014/main" id="{0BE446B5-6304-4522-AC9C-15A3792E0441}"/>
              </a:ext>
            </a:extLst>
          </p:cNvPr>
          <p:cNvSpPr txBox="1"/>
          <p:nvPr/>
        </p:nvSpPr>
        <p:spPr>
          <a:xfrm>
            <a:off x="4688629" y="6186196"/>
            <a:ext cx="1441581"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雑貨商品</a:t>
            </a:r>
          </a:p>
        </p:txBody>
      </p:sp>
      <p:sp>
        <p:nvSpPr>
          <p:cNvPr id="35" name="楕円 34">
            <a:extLst>
              <a:ext uri="{FF2B5EF4-FFF2-40B4-BE49-F238E27FC236}">
                <a16:creationId xmlns:a16="http://schemas.microsoft.com/office/drawing/2014/main" id="{4FFDC357-08B4-4B52-975B-1CB9A505E423}"/>
              </a:ext>
            </a:extLst>
          </p:cNvPr>
          <p:cNvSpPr/>
          <p:nvPr/>
        </p:nvSpPr>
        <p:spPr>
          <a:xfrm>
            <a:off x="6550088" y="768649"/>
            <a:ext cx="1007706" cy="52322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県城</a:t>
            </a:r>
          </a:p>
        </p:txBody>
      </p:sp>
      <p:sp>
        <p:nvSpPr>
          <p:cNvPr id="36" name="楕円 35">
            <a:extLst>
              <a:ext uri="{FF2B5EF4-FFF2-40B4-BE49-F238E27FC236}">
                <a16:creationId xmlns:a16="http://schemas.microsoft.com/office/drawing/2014/main" id="{8F3FDBBF-4472-4332-B980-A7B14F8B58FC}"/>
              </a:ext>
            </a:extLst>
          </p:cNvPr>
          <p:cNvSpPr/>
          <p:nvPr/>
        </p:nvSpPr>
        <p:spPr>
          <a:xfrm>
            <a:off x="8310466" y="634129"/>
            <a:ext cx="1007706" cy="52322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県城</a:t>
            </a:r>
          </a:p>
        </p:txBody>
      </p:sp>
      <p:sp>
        <p:nvSpPr>
          <p:cNvPr id="37" name="楕円 36">
            <a:extLst>
              <a:ext uri="{FF2B5EF4-FFF2-40B4-BE49-F238E27FC236}">
                <a16:creationId xmlns:a16="http://schemas.microsoft.com/office/drawing/2014/main" id="{0F0FF3C5-ACC1-4AE4-8AB9-BEB9F6DE84A8}"/>
              </a:ext>
            </a:extLst>
          </p:cNvPr>
          <p:cNvSpPr/>
          <p:nvPr/>
        </p:nvSpPr>
        <p:spPr>
          <a:xfrm>
            <a:off x="10338316" y="538262"/>
            <a:ext cx="1007706" cy="52322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県城</a:t>
            </a:r>
          </a:p>
        </p:txBody>
      </p:sp>
      <p:sp>
        <p:nvSpPr>
          <p:cNvPr id="38" name="フローチャート: 端子 37">
            <a:extLst>
              <a:ext uri="{FF2B5EF4-FFF2-40B4-BE49-F238E27FC236}">
                <a16:creationId xmlns:a16="http://schemas.microsoft.com/office/drawing/2014/main" id="{935CD6D1-C2A4-45BB-B5E5-031C0F9D087A}"/>
              </a:ext>
            </a:extLst>
          </p:cNvPr>
          <p:cNvSpPr/>
          <p:nvPr/>
        </p:nvSpPr>
        <p:spPr>
          <a:xfrm>
            <a:off x="9476791" y="3086978"/>
            <a:ext cx="2139819" cy="684044"/>
          </a:xfrm>
          <a:prstGeom prst="flowChartTerminator">
            <a:avLst/>
          </a:prstGeom>
          <a:solidFill>
            <a:srgbClr val="FF0000"/>
          </a:solidFill>
          <a:ln>
            <a:solidFill>
              <a:srgbClr val="FF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ウラジオストク</a:t>
            </a:r>
          </a:p>
        </p:txBody>
      </p:sp>
      <p:sp>
        <p:nvSpPr>
          <p:cNvPr id="40" name="四角形: 角を丸くする 39">
            <a:extLst>
              <a:ext uri="{FF2B5EF4-FFF2-40B4-BE49-F238E27FC236}">
                <a16:creationId xmlns:a16="http://schemas.microsoft.com/office/drawing/2014/main" id="{AB844621-C109-47ED-9F8B-7CF43852E99B}"/>
              </a:ext>
            </a:extLst>
          </p:cNvPr>
          <p:cNvSpPr/>
          <p:nvPr/>
        </p:nvSpPr>
        <p:spPr>
          <a:xfrm>
            <a:off x="9570098" y="5570375"/>
            <a:ext cx="1875453" cy="821094"/>
          </a:xfrm>
          <a:prstGeom prst="roundRect">
            <a:avLst/>
          </a:prstGeom>
          <a:solidFill>
            <a:schemeClr val="accent2">
              <a:lumMod val="60000"/>
              <a:lumOff val="40000"/>
            </a:schemeClr>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UD デジタル 教科書体 NK-B" panose="02020700000000000000" pitchFamily="18" charset="-128"/>
                <a:ea typeface="UD デジタル 教科書体 NK-B" panose="02020700000000000000" pitchFamily="18" charset="-128"/>
              </a:rPr>
              <a:t>欧州</a:t>
            </a:r>
          </a:p>
        </p:txBody>
      </p:sp>
      <p:cxnSp>
        <p:nvCxnSpPr>
          <p:cNvPr id="46" name="直線矢印コネクタ 45">
            <a:extLst>
              <a:ext uri="{FF2B5EF4-FFF2-40B4-BE49-F238E27FC236}">
                <a16:creationId xmlns:a16="http://schemas.microsoft.com/office/drawing/2014/main" id="{B7730A81-C08D-497F-AC70-C5203C539768}"/>
              </a:ext>
            </a:extLst>
          </p:cNvPr>
          <p:cNvCxnSpPr/>
          <p:nvPr/>
        </p:nvCxnSpPr>
        <p:spPr>
          <a:xfrm>
            <a:off x="7875037" y="3876870"/>
            <a:ext cx="0" cy="1693505"/>
          </a:xfrm>
          <a:prstGeom prst="straightConnector1">
            <a:avLst/>
          </a:prstGeom>
          <a:ln w="7620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5C1A25C-9BC2-4848-9878-1866EEEB6694}"/>
              </a:ext>
            </a:extLst>
          </p:cNvPr>
          <p:cNvCxnSpPr>
            <a:cxnSpLocks/>
            <a:stCxn id="35" idx="4"/>
          </p:cNvCxnSpPr>
          <p:nvPr/>
        </p:nvCxnSpPr>
        <p:spPr>
          <a:xfrm>
            <a:off x="7053941" y="1291869"/>
            <a:ext cx="1017039" cy="1737670"/>
          </a:xfrm>
          <a:prstGeom prst="straightConnector1">
            <a:avLst/>
          </a:prstGeom>
          <a:ln w="7620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722CD8D-BBAF-471D-A9A5-4138A9E2539C}"/>
              </a:ext>
            </a:extLst>
          </p:cNvPr>
          <p:cNvCxnSpPr>
            <a:cxnSpLocks/>
          </p:cNvCxnSpPr>
          <p:nvPr/>
        </p:nvCxnSpPr>
        <p:spPr>
          <a:xfrm>
            <a:off x="5696343" y="1327810"/>
            <a:ext cx="1945420" cy="1710261"/>
          </a:xfrm>
          <a:prstGeom prst="straightConnector1">
            <a:avLst/>
          </a:prstGeom>
          <a:ln w="7620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7F7C507E-614E-46AF-A2D2-54645E5F3CA6}"/>
              </a:ext>
            </a:extLst>
          </p:cNvPr>
          <p:cNvCxnSpPr>
            <a:cxnSpLocks/>
          </p:cNvCxnSpPr>
          <p:nvPr/>
        </p:nvCxnSpPr>
        <p:spPr>
          <a:xfrm>
            <a:off x="3820890" y="1107862"/>
            <a:ext cx="3349691" cy="1844074"/>
          </a:xfrm>
          <a:prstGeom prst="straightConnector1">
            <a:avLst/>
          </a:prstGeom>
          <a:ln w="7620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0112481B-93BD-4F09-8E76-FFBAC9CC5AF3}"/>
              </a:ext>
            </a:extLst>
          </p:cNvPr>
          <p:cNvCxnSpPr>
            <a:cxnSpLocks/>
          </p:cNvCxnSpPr>
          <p:nvPr/>
        </p:nvCxnSpPr>
        <p:spPr>
          <a:xfrm>
            <a:off x="1968755" y="1349991"/>
            <a:ext cx="4627991" cy="1736987"/>
          </a:xfrm>
          <a:prstGeom prst="straightConnector1">
            <a:avLst/>
          </a:prstGeom>
          <a:ln w="7620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38B09DFE-D231-482D-BE9C-9414BD2E08C9}"/>
              </a:ext>
            </a:extLst>
          </p:cNvPr>
          <p:cNvCxnSpPr>
            <a:cxnSpLocks/>
          </p:cNvCxnSpPr>
          <p:nvPr/>
        </p:nvCxnSpPr>
        <p:spPr>
          <a:xfrm>
            <a:off x="8996264" y="1143844"/>
            <a:ext cx="1342052" cy="1943134"/>
          </a:xfrm>
          <a:prstGeom prst="straightConnector1">
            <a:avLst/>
          </a:prstGeom>
          <a:ln w="7620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59F76945-FC73-45AA-BA20-C76E73D1217F}"/>
              </a:ext>
            </a:extLst>
          </p:cNvPr>
          <p:cNvCxnSpPr>
            <a:cxnSpLocks/>
          </p:cNvCxnSpPr>
          <p:nvPr/>
        </p:nvCxnSpPr>
        <p:spPr>
          <a:xfrm flipH="1">
            <a:off x="10737980" y="989592"/>
            <a:ext cx="265141" cy="2097386"/>
          </a:xfrm>
          <a:prstGeom prst="straightConnector1">
            <a:avLst/>
          </a:prstGeom>
          <a:ln w="7620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4F17BD00-C3B3-4F9F-84C4-1CB1703A17E9}"/>
              </a:ext>
            </a:extLst>
          </p:cNvPr>
          <p:cNvSpPr txBox="1"/>
          <p:nvPr/>
        </p:nvSpPr>
        <p:spPr>
          <a:xfrm>
            <a:off x="2277453" y="1429495"/>
            <a:ext cx="617369" cy="338554"/>
          </a:xfrm>
          <a:prstGeom prst="rect">
            <a:avLst/>
          </a:prstGeom>
          <a:solidFill>
            <a:schemeClr val="accent6">
              <a:lumMod val="40000"/>
              <a:lumOff val="60000"/>
            </a:schemeClr>
          </a:solidFill>
        </p:spPr>
        <p:txBody>
          <a:bodyPr wrap="square" rtlCol="0">
            <a:spAutoFit/>
          </a:bodyPr>
          <a:lstStyle/>
          <a:p>
            <a:pPr algn="ctr"/>
            <a:r>
              <a:rPr kumimoji="1" lang="ja-JP" altLang="en-US" sz="1600" b="1" dirty="0">
                <a:solidFill>
                  <a:schemeClr val="accent6">
                    <a:lumMod val="50000"/>
                  </a:schemeClr>
                </a:solidFill>
                <a:latin typeface="BIZ UDPゴシック" panose="020B0400000000000000" pitchFamily="50" charset="-128"/>
                <a:ea typeface="BIZ UDPゴシック" panose="020B0400000000000000" pitchFamily="50" charset="-128"/>
              </a:rPr>
              <a:t>大豆</a:t>
            </a:r>
          </a:p>
        </p:txBody>
      </p:sp>
      <p:sp>
        <p:nvSpPr>
          <p:cNvPr id="61" name="テキスト ボックス 60">
            <a:extLst>
              <a:ext uri="{FF2B5EF4-FFF2-40B4-BE49-F238E27FC236}">
                <a16:creationId xmlns:a16="http://schemas.microsoft.com/office/drawing/2014/main" id="{D0478D8D-1C07-4DD6-BE76-7FA28C693DD3}"/>
              </a:ext>
            </a:extLst>
          </p:cNvPr>
          <p:cNvSpPr txBox="1"/>
          <p:nvPr/>
        </p:nvSpPr>
        <p:spPr>
          <a:xfrm>
            <a:off x="3939074" y="1169624"/>
            <a:ext cx="617369" cy="338554"/>
          </a:xfrm>
          <a:prstGeom prst="rect">
            <a:avLst/>
          </a:prstGeom>
          <a:solidFill>
            <a:schemeClr val="accent6">
              <a:lumMod val="40000"/>
              <a:lumOff val="60000"/>
            </a:schemeClr>
          </a:solidFill>
        </p:spPr>
        <p:txBody>
          <a:bodyPr wrap="square" rtlCol="0">
            <a:spAutoFit/>
          </a:bodyPr>
          <a:lstStyle/>
          <a:p>
            <a:pPr algn="ctr"/>
            <a:r>
              <a:rPr kumimoji="1" lang="ja-JP" altLang="en-US" sz="1600" b="1" dirty="0">
                <a:solidFill>
                  <a:schemeClr val="accent6">
                    <a:lumMod val="50000"/>
                  </a:schemeClr>
                </a:solidFill>
                <a:latin typeface="BIZ UDPゴシック" panose="020B0400000000000000" pitchFamily="50" charset="-128"/>
                <a:ea typeface="BIZ UDPゴシック" panose="020B0400000000000000" pitchFamily="50" charset="-128"/>
              </a:rPr>
              <a:t>大豆</a:t>
            </a:r>
          </a:p>
        </p:txBody>
      </p:sp>
      <p:sp>
        <p:nvSpPr>
          <p:cNvPr id="62" name="テキスト ボックス 61">
            <a:extLst>
              <a:ext uri="{FF2B5EF4-FFF2-40B4-BE49-F238E27FC236}">
                <a16:creationId xmlns:a16="http://schemas.microsoft.com/office/drawing/2014/main" id="{B0AC6644-AFD0-4854-B48E-F5E82D4D8723}"/>
              </a:ext>
            </a:extLst>
          </p:cNvPr>
          <p:cNvSpPr txBox="1"/>
          <p:nvPr/>
        </p:nvSpPr>
        <p:spPr>
          <a:xfrm>
            <a:off x="6296614" y="2009240"/>
            <a:ext cx="617369" cy="338554"/>
          </a:xfrm>
          <a:prstGeom prst="rect">
            <a:avLst/>
          </a:prstGeom>
          <a:solidFill>
            <a:schemeClr val="accent6">
              <a:lumMod val="40000"/>
              <a:lumOff val="60000"/>
            </a:schemeClr>
          </a:solidFill>
        </p:spPr>
        <p:txBody>
          <a:bodyPr wrap="square" rtlCol="0">
            <a:spAutoFit/>
          </a:bodyPr>
          <a:lstStyle/>
          <a:p>
            <a:pPr algn="ctr"/>
            <a:r>
              <a:rPr kumimoji="1" lang="ja-JP" altLang="en-US" sz="1600" b="1" dirty="0">
                <a:solidFill>
                  <a:schemeClr val="accent6">
                    <a:lumMod val="50000"/>
                  </a:schemeClr>
                </a:solidFill>
                <a:latin typeface="BIZ UDPゴシック" panose="020B0400000000000000" pitchFamily="50" charset="-128"/>
                <a:ea typeface="BIZ UDPゴシック" panose="020B0400000000000000" pitchFamily="50" charset="-128"/>
              </a:rPr>
              <a:t>大豆</a:t>
            </a:r>
          </a:p>
        </p:txBody>
      </p:sp>
      <p:sp>
        <p:nvSpPr>
          <p:cNvPr id="63" name="テキスト ボックス 62">
            <a:extLst>
              <a:ext uri="{FF2B5EF4-FFF2-40B4-BE49-F238E27FC236}">
                <a16:creationId xmlns:a16="http://schemas.microsoft.com/office/drawing/2014/main" id="{6A8A24CD-4A52-4850-9B0E-F4737AEC7AB5}"/>
              </a:ext>
            </a:extLst>
          </p:cNvPr>
          <p:cNvSpPr txBox="1"/>
          <p:nvPr/>
        </p:nvSpPr>
        <p:spPr>
          <a:xfrm>
            <a:off x="7331138" y="2161779"/>
            <a:ext cx="617369" cy="338554"/>
          </a:xfrm>
          <a:prstGeom prst="rect">
            <a:avLst/>
          </a:prstGeom>
          <a:solidFill>
            <a:schemeClr val="accent6">
              <a:lumMod val="40000"/>
              <a:lumOff val="60000"/>
            </a:schemeClr>
          </a:solidFill>
        </p:spPr>
        <p:txBody>
          <a:bodyPr wrap="square" rtlCol="0">
            <a:spAutoFit/>
          </a:bodyPr>
          <a:lstStyle/>
          <a:p>
            <a:pPr algn="ctr"/>
            <a:r>
              <a:rPr kumimoji="1" lang="ja-JP" altLang="en-US" sz="1600" b="1" dirty="0">
                <a:solidFill>
                  <a:schemeClr val="accent6">
                    <a:lumMod val="50000"/>
                  </a:schemeClr>
                </a:solidFill>
                <a:latin typeface="BIZ UDPゴシック" panose="020B0400000000000000" pitchFamily="50" charset="-128"/>
                <a:ea typeface="BIZ UDPゴシック" panose="020B0400000000000000" pitchFamily="50" charset="-128"/>
              </a:rPr>
              <a:t>大豆</a:t>
            </a:r>
          </a:p>
        </p:txBody>
      </p:sp>
      <p:sp>
        <p:nvSpPr>
          <p:cNvPr id="64" name="テキスト ボックス 63">
            <a:extLst>
              <a:ext uri="{FF2B5EF4-FFF2-40B4-BE49-F238E27FC236}">
                <a16:creationId xmlns:a16="http://schemas.microsoft.com/office/drawing/2014/main" id="{908620CA-3841-4A12-96A2-51B84E6209B2}"/>
              </a:ext>
            </a:extLst>
          </p:cNvPr>
          <p:cNvSpPr txBox="1"/>
          <p:nvPr/>
        </p:nvSpPr>
        <p:spPr>
          <a:xfrm>
            <a:off x="9208531" y="1860622"/>
            <a:ext cx="617369" cy="338554"/>
          </a:xfrm>
          <a:prstGeom prst="rect">
            <a:avLst/>
          </a:prstGeom>
          <a:solidFill>
            <a:schemeClr val="accent6">
              <a:lumMod val="40000"/>
              <a:lumOff val="60000"/>
            </a:schemeClr>
          </a:solidFill>
        </p:spPr>
        <p:txBody>
          <a:bodyPr wrap="square" rtlCol="0">
            <a:spAutoFit/>
          </a:bodyPr>
          <a:lstStyle/>
          <a:p>
            <a:pPr algn="ctr"/>
            <a:r>
              <a:rPr kumimoji="1" lang="ja-JP" altLang="en-US" sz="1600" b="1" dirty="0">
                <a:solidFill>
                  <a:schemeClr val="accent6">
                    <a:lumMod val="50000"/>
                  </a:schemeClr>
                </a:solidFill>
                <a:latin typeface="BIZ UDPゴシック" panose="020B0400000000000000" pitchFamily="50" charset="-128"/>
                <a:ea typeface="BIZ UDPゴシック" panose="020B0400000000000000" pitchFamily="50" charset="-128"/>
              </a:rPr>
              <a:t>大豆</a:t>
            </a:r>
          </a:p>
        </p:txBody>
      </p:sp>
      <p:sp>
        <p:nvSpPr>
          <p:cNvPr id="65" name="テキスト ボックス 64">
            <a:extLst>
              <a:ext uri="{FF2B5EF4-FFF2-40B4-BE49-F238E27FC236}">
                <a16:creationId xmlns:a16="http://schemas.microsoft.com/office/drawing/2014/main" id="{069EA0F2-2BED-402C-9102-28E17782016F}"/>
              </a:ext>
            </a:extLst>
          </p:cNvPr>
          <p:cNvSpPr txBox="1"/>
          <p:nvPr/>
        </p:nvSpPr>
        <p:spPr>
          <a:xfrm>
            <a:off x="10533484" y="1735676"/>
            <a:ext cx="617369" cy="338554"/>
          </a:xfrm>
          <a:prstGeom prst="rect">
            <a:avLst/>
          </a:prstGeom>
          <a:solidFill>
            <a:schemeClr val="accent6">
              <a:lumMod val="40000"/>
              <a:lumOff val="60000"/>
            </a:schemeClr>
          </a:solidFill>
        </p:spPr>
        <p:txBody>
          <a:bodyPr wrap="square" rtlCol="0">
            <a:spAutoFit/>
          </a:bodyPr>
          <a:lstStyle/>
          <a:p>
            <a:pPr algn="ctr"/>
            <a:r>
              <a:rPr kumimoji="1" lang="ja-JP" altLang="en-US" sz="1600" b="1" dirty="0">
                <a:solidFill>
                  <a:schemeClr val="accent6">
                    <a:lumMod val="50000"/>
                  </a:schemeClr>
                </a:solidFill>
                <a:latin typeface="BIZ UDPゴシック" panose="020B0400000000000000" pitchFamily="50" charset="-128"/>
                <a:ea typeface="BIZ UDPゴシック" panose="020B0400000000000000" pitchFamily="50" charset="-128"/>
              </a:rPr>
              <a:t>大豆</a:t>
            </a:r>
          </a:p>
        </p:txBody>
      </p:sp>
      <p:sp>
        <p:nvSpPr>
          <p:cNvPr id="66" name="テキスト ボックス 65">
            <a:extLst>
              <a:ext uri="{FF2B5EF4-FFF2-40B4-BE49-F238E27FC236}">
                <a16:creationId xmlns:a16="http://schemas.microsoft.com/office/drawing/2014/main" id="{BE1CAD8C-609B-4D04-A02B-3ED95692AD59}"/>
              </a:ext>
            </a:extLst>
          </p:cNvPr>
          <p:cNvSpPr txBox="1"/>
          <p:nvPr/>
        </p:nvSpPr>
        <p:spPr>
          <a:xfrm>
            <a:off x="7576456" y="4588536"/>
            <a:ext cx="617369" cy="338554"/>
          </a:xfrm>
          <a:prstGeom prst="rect">
            <a:avLst/>
          </a:prstGeom>
          <a:solidFill>
            <a:schemeClr val="accent6">
              <a:lumMod val="40000"/>
              <a:lumOff val="60000"/>
            </a:schemeClr>
          </a:solidFill>
        </p:spPr>
        <p:txBody>
          <a:bodyPr wrap="square" rtlCol="0">
            <a:spAutoFit/>
          </a:bodyPr>
          <a:lstStyle/>
          <a:p>
            <a:pPr algn="ctr"/>
            <a:r>
              <a:rPr kumimoji="1" lang="ja-JP" altLang="en-US" sz="1600" b="1" dirty="0">
                <a:solidFill>
                  <a:schemeClr val="accent6">
                    <a:lumMod val="50000"/>
                  </a:schemeClr>
                </a:solidFill>
                <a:latin typeface="BIZ UDPゴシック" panose="020B0400000000000000" pitchFamily="50" charset="-128"/>
                <a:ea typeface="BIZ UDPゴシック" panose="020B0400000000000000" pitchFamily="50" charset="-128"/>
              </a:rPr>
              <a:t>大豆</a:t>
            </a:r>
          </a:p>
        </p:txBody>
      </p:sp>
      <p:sp>
        <p:nvSpPr>
          <p:cNvPr id="67" name="テキスト ボックス 66">
            <a:extLst>
              <a:ext uri="{FF2B5EF4-FFF2-40B4-BE49-F238E27FC236}">
                <a16:creationId xmlns:a16="http://schemas.microsoft.com/office/drawing/2014/main" id="{BA225248-0342-4E07-A07C-9DD823E7A759}"/>
              </a:ext>
            </a:extLst>
          </p:cNvPr>
          <p:cNvSpPr txBox="1"/>
          <p:nvPr/>
        </p:nvSpPr>
        <p:spPr>
          <a:xfrm rot="19474439">
            <a:off x="4865347" y="4560199"/>
            <a:ext cx="1441581"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日本円</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68" name="テキスト ボックス 67">
            <a:extLst>
              <a:ext uri="{FF2B5EF4-FFF2-40B4-BE49-F238E27FC236}">
                <a16:creationId xmlns:a16="http://schemas.microsoft.com/office/drawing/2014/main" id="{50E0467D-79CC-4307-A216-5B148D867691}"/>
              </a:ext>
            </a:extLst>
          </p:cNvPr>
          <p:cNvSpPr txBox="1"/>
          <p:nvPr/>
        </p:nvSpPr>
        <p:spPr>
          <a:xfrm>
            <a:off x="4556443" y="5501083"/>
            <a:ext cx="1441581"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日本円</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69" name="テキスト ボックス 68">
            <a:extLst>
              <a:ext uri="{FF2B5EF4-FFF2-40B4-BE49-F238E27FC236}">
                <a16:creationId xmlns:a16="http://schemas.microsoft.com/office/drawing/2014/main" id="{EC9F6727-7629-428A-84CE-232A248A73E3}"/>
              </a:ext>
            </a:extLst>
          </p:cNvPr>
          <p:cNvSpPr txBox="1"/>
          <p:nvPr/>
        </p:nvSpPr>
        <p:spPr>
          <a:xfrm>
            <a:off x="6102439" y="4614288"/>
            <a:ext cx="1441581"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日本円</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70" name="五角形 69">
            <a:extLst>
              <a:ext uri="{FF2B5EF4-FFF2-40B4-BE49-F238E27FC236}">
                <a16:creationId xmlns:a16="http://schemas.microsoft.com/office/drawing/2014/main" id="{1F0DCA1F-D861-452E-B54A-49B3CEC67584}"/>
              </a:ext>
            </a:extLst>
          </p:cNvPr>
          <p:cNvSpPr/>
          <p:nvPr/>
        </p:nvSpPr>
        <p:spPr>
          <a:xfrm>
            <a:off x="2708211" y="2234960"/>
            <a:ext cx="881737" cy="763655"/>
          </a:xfrm>
          <a:prstGeom prst="pentagon">
            <a:avLst/>
          </a:prstGeom>
          <a:solidFill>
            <a:schemeClr val="bg2">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過炉</a:t>
            </a:r>
            <a:r>
              <a:rPr kumimoji="1" lang="ja-JP" altLang="en-US" sz="2000" dirty="0">
                <a:latin typeface="BIZ UDPゴシック" panose="020B0400000000000000" pitchFamily="50" charset="-128"/>
                <a:ea typeface="BIZ UDPゴシック" panose="020B0400000000000000" pitchFamily="50" charset="-128"/>
              </a:rPr>
              <a:t>銀</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72" name="直線矢印コネクタ 71">
            <a:extLst>
              <a:ext uri="{FF2B5EF4-FFF2-40B4-BE49-F238E27FC236}">
                <a16:creationId xmlns:a16="http://schemas.microsoft.com/office/drawing/2014/main" id="{37CC0AD5-C85E-4C4B-945A-65BDB20D2681}"/>
              </a:ext>
            </a:extLst>
          </p:cNvPr>
          <p:cNvCxnSpPr>
            <a:cxnSpLocks/>
          </p:cNvCxnSpPr>
          <p:nvPr/>
        </p:nvCxnSpPr>
        <p:spPr>
          <a:xfrm flipH="1" flipV="1">
            <a:off x="1651518" y="1474237"/>
            <a:ext cx="1194312" cy="10116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8B174D7B-87D8-4A55-8892-D931F384FF60}"/>
              </a:ext>
            </a:extLst>
          </p:cNvPr>
          <p:cNvCxnSpPr>
            <a:cxnSpLocks/>
            <a:stCxn id="70" idx="0"/>
          </p:cNvCxnSpPr>
          <p:nvPr/>
        </p:nvCxnSpPr>
        <p:spPr>
          <a:xfrm flipV="1">
            <a:off x="3149080" y="1249919"/>
            <a:ext cx="228601" cy="985041"/>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BB79271-074D-4433-93EF-B8927ED35583}"/>
              </a:ext>
            </a:extLst>
          </p:cNvPr>
          <p:cNvCxnSpPr>
            <a:cxnSpLocks/>
            <a:endCxn id="11" idx="3"/>
          </p:cNvCxnSpPr>
          <p:nvPr/>
        </p:nvCxnSpPr>
        <p:spPr>
          <a:xfrm flipV="1">
            <a:off x="3606280" y="1373839"/>
            <a:ext cx="1262584" cy="113062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951BF519-A9DA-4A1D-9C8E-A389F4F92766}"/>
              </a:ext>
            </a:extLst>
          </p:cNvPr>
          <p:cNvCxnSpPr>
            <a:cxnSpLocks/>
            <a:stCxn id="70" idx="5"/>
            <a:endCxn id="35" idx="2"/>
          </p:cNvCxnSpPr>
          <p:nvPr/>
        </p:nvCxnSpPr>
        <p:spPr>
          <a:xfrm flipV="1">
            <a:off x="3589947" y="1030259"/>
            <a:ext cx="2960141" cy="1496391"/>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2EAA9476-AD44-4FF4-889A-C2A9922B8635}"/>
              </a:ext>
            </a:extLst>
          </p:cNvPr>
          <p:cNvCxnSpPr>
            <a:cxnSpLocks/>
            <a:stCxn id="70" idx="5"/>
            <a:endCxn id="36" idx="3"/>
          </p:cNvCxnSpPr>
          <p:nvPr/>
        </p:nvCxnSpPr>
        <p:spPr>
          <a:xfrm flipV="1">
            <a:off x="3589947" y="1080725"/>
            <a:ext cx="4868094" cy="1445925"/>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AE63BBF4-E094-408A-8E93-765508BB7311}"/>
              </a:ext>
            </a:extLst>
          </p:cNvPr>
          <p:cNvSpPr txBox="1"/>
          <p:nvPr/>
        </p:nvSpPr>
        <p:spPr>
          <a:xfrm>
            <a:off x="7270495" y="2189075"/>
            <a:ext cx="617369" cy="338554"/>
          </a:xfrm>
          <a:prstGeom prst="rect">
            <a:avLst/>
          </a:prstGeom>
          <a:solidFill>
            <a:schemeClr val="accent6">
              <a:lumMod val="40000"/>
              <a:lumOff val="60000"/>
            </a:schemeClr>
          </a:solidFill>
        </p:spPr>
        <p:txBody>
          <a:bodyPr wrap="square" rtlCol="0">
            <a:spAutoFit/>
          </a:bodyPr>
          <a:lstStyle/>
          <a:p>
            <a:pPr algn="ctr"/>
            <a:r>
              <a:rPr kumimoji="1" lang="ja-JP" altLang="en-US" sz="1600" b="1" dirty="0">
                <a:solidFill>
                  <a:schemeClr val="accent6">
                    <a:lumMod val="50000"/>
                  </a:schemeClr>
                </a:solidFill>
                <a:latin typeface="BIZ UDPゴシック" panose="020B0400000000000000" pitchFamily="50" charset="-128"/>
                <a:ea typeface="BIZ UDPゴシック" panose="020B0400000000000000" pitchFamily="50" charset="-128"/>
              </a:rPr>
              <a:t>大豆</a:t>
            </a:r>
          </a:p>
        </p:txBody>
      </p:sp>
      <p:cxnSp>
        <p:nvCxnSpPr>
          <p:cNvPr id="89" name="直線矢印コネクタ 88">
            <a:extLst>
              <a:ext uri="{FF2B5EF4-FFF2-40B4-BE49-F238E27FC236}">
                <a16:creationId xmlns:a16="http://schemas.microsoft.com/office/drawing/2014/main" id="{9C734BC5-4D1D-4149-88CD-6F63EAE96096}"/>
              </a:ext>
            </a:extLst>
          </p:cNvPr>
          <p:cNvCxnSpPr>
            <a:cxnSpLocks/>
            <a:endCxn id="37" idx="3"/>
          </p:cNvCxnSpPr>
          <p:nvPr/>
        </p:nvCxnSpPr>
        <p:spPr>
          <a:xfrm flipV="1">
            <a:off x="3529304" y="984858"/>
            <a:ext cx="6956587" cy="156908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70D912D4-EA0A-4983-ABFF-7B300B2EB8E4}"/>
              </a:ext>
            </a:extLst>
          </p:cNvPr>
          <p:cNvSpPr txBox="1"/>
          <p:nvPr/>
        </p:nvSpPr>
        <p:spPr>
          <a:xfrm rot="547386">
            <a:off x="4721289" y="3397006"/>
            <a:ext cx="881526"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銀</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95" name="テキスト ボックス 94">
            <a:extLst>
              <a:ext uri="{FF2B5EF4-FFF2-40B4-BE49-F238E27FC236}">
                <a16:creationId xmlns:a16="http://schemas.microsoft.com/office/drawing/2014/main" id="{791A6A88-3BD3-4999-98ED-2AB0F5603DF4}"/>
              </a:ext>
            </a:extLst>
          </p:cNvPr>
          <p:cNvSpPr txBox="1"/>
          <p:nvPr/>
        </p:nvSpPr>
        <p:spPr>
          <a:xfrm>
            <a:off x="3118705" y="4351516"/>
            <a:ext cx="533992"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銀</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96" name="テキスト ボックス 95">
            <a:extLst>
              <a:ext uri="{FF2B5EF4-FFF2-40B4-BE49-F238E27FC236}">
                <a16:creationId xmlns:a16="http://schemas.microsoft.com/office/drawing/2014/main" id="{00947070-6802-4DF7-AEA5-29AFC9B05694}"/>
              </a:ext>
            </a:extLst>
          </p:cNvPr>
          <p:cNvSpPr txBox="1"/>
          <p:nvPr/>
        </p:nvSpPr>
        <p:spPr>
          <a:xfrm rot="19526003">
            <a:off x="4414402" y="4354086"/>
            <a:ext cx="881526"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銀</a:t>
            </a:r>
            <a:endParaRPr kumimoji="1" lang="ja-JP" altLang="en-US" sz="1600" dirty="0">
              <a:latin typeface="BIZ UDPゴシック" panose="020B0400000000000000" pitchFamily="50" charset="-128"/>
              <a:ea typeface="BIZ UDPゴシック" panose="020B0400000000000000" pitchFamily="50" charset="-128"/>
            </a:endParaRPr>
          </a:p>
        </p:txBody>
      </p:sp>
      <p:cxnSp>
        <p:nvCxnSpPr>
          <p:cNvPr id="97" name="直線矢印コネクタ 96">
            <a:extLst>
              <a:ext uri="{FF2B5EF4-FFF2-40B4-BE49-F238E27FC236}">
                <a16:creationId xmlns:a16="http://schemas.microsoft.com/office/drawing/2014/main" id="{2DC65958-A8CE-4A45-A183-6FEE501A4472}"/>
              </a:ext>
            </a:extLst>
          </p:cNvPr>
          <p:cNvCxnSpPr/>
          <p:nvPr/>
        </p:nvCxnSpPr>
        <p:spPr>
          <a:xfrm>
            <a:off x="10533484" y="3820888"/>
            <a:ext cx="0" cy="1693505"/>
          </a:xfrm>
          <a:prstGeom prst="straightConnector1">
            <a:avLst/>
          </a:prstGeom>
          <a:ln w="7620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98" name="テキスト ボックス 97">
            <a:extLst>
              <a:ext uri="{FF2B5EF4-FFF2-40B4-BE49-F238E27FC236}">
                <a16:creationId xmlns:a16="http://schemas.microsoft.com/office/drawing/2014/main" id="{A87DA261-A978-48E4-83B1-0B882AAD151B}"/>
              </a:ext>
            </a:extLst>
          </p:cNvPr>
          <p:cNvSpPr txBox="1"/>
          <p:nvPr/>
        </p:nvSpPr>
        <p:spPr>
          <a:xfrm>
            <a:off x="10234903" y="4532554"/>
            <a:ext cx="617369" cy="338554"/>
          </a:xfrm>
          <a:prstGeom prst="rect">
            <a:avLst/>
          </a:prstGeom>
          <a:solidFill>
            <a:schemeClr val="accent6">
              <a:lumMod val="40000"/>
              <a:lumOff val="60000"/>
            </a:schemeClr>
          </a:solidFill>
        </p:spPr>
        <p:txBody>
          <a:bodyPr wrap="square" rtlCol="0">
            <a:spAutoFit/>
          </a:bodyPr>
          <a:lstStyle/>
          <a:p>
            <a:pPr algn="ctr"/>
            <a:r>
              <a:rPr kumimoji="1" lang="ja-JP" altLang="en-US" sz="1600" b="1" dirty="0">
                <a:solidFill>
                  <a:schemeClr val="accent6">
                    <a:lumMod val="50000"/>
                  </a:schemeClr>
                </a:solidFill>
                <a:latin typeface="BIZ UDPゴシック" panose="020B0400000000000000" pitchFamily="50" charset="-128"/>
                <a:ea typeface="BIZ UDPゴシック" panose="020B0400000000000000" pitchFamily="50" charset="-128"/>
              </a:rPr>
              <a:t>大豆</a:t>
            </a:r>
          </a:p>
        </p:txBody>
      </p:sp>
      <p:sp>
        <p:nvSpPr>
          <p:cNvPr id="99" name="テキスト ボックス 98">
            <a:extLst>
              <a:ext uri="{FF2B5EF4-FFF2-40B4-BE49-F238E27FC236}">
                <a16:creationId xmlns:a16="http://schemas.microsoft.com/office/drawing/2014/main" id="{F91501C0-E395-4A0A-96D3-801443D85A61}"/>
              </a:ext>
            </a:extLst>
          </p:cNvPr>
          <p:cNvSpPr txBox="1"/>
          <p:nvPr/>
        </p:nvSpPr>
        <p:spPr>
          <a:xfrm>
            <a:off x="7875037" y="25907"/>
            <a:ext cx="4058815"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安冨歩著 </a:t>
            </a: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満洲暴走 隠された構造　大豆・満鉄・総力戦</a:t>
            </a: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　</a:t>
            </a:r>
          </a:p>
        </p:txBody>
      </p:sp>
      <p:sp>
        <p:nvSpPr>
          <p:cNvPr id="59" name="テキスト ボックス 58">
            <a:extLst>
              <a:ext uri="{FF2B5EF4-FFF2-40B4-BE49-F238E27FC236}">
                <a16:creationId xmlns:a16="http://schemas.microsoft.com/office/drawing/2014/main" id="{CDF8045F-B4D3-44B9-937D-F28D9535DCC0}"/>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4107708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a:extLst>
              <a:ext uri="{FF2B5EF4-FFF2-40B4-BE49-F238E27FC236}">
                <a16:creationId xmlns:a16="http://schemas.microsoft.com/office/drawing/2014/main" id="{F9C43C1C-8166-40AD-B4FB-CA2FAE337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051" y="67071"/>
            <a:ext cx="7675318" cy="670941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93E1504-CEB2-6B42-2B5F-B35FEF8AB767}"/>
              </a:ext>
            </a:extLst>
          </p:cNvPr>
          <p:cNvSpPr txBox="1"/>
          <p:nvPr/>
        </p:nvSpPr>
        <p:spPr>
          <a:xfrm>
            <a:off x="7074877" y="5816043"/>
            <a:ext cx="4829908" cy="646331"/>
          </a:xfrm>
          <a:prstGeom prst="rect">
            <a:avLst/>
          </a:prstGeom>
          <a:noFill/>
        </p:spPr>
        <p:txBody>
          <a:bodyPr wrap="square">
            <a:spAutoFit/>
          </a:bodyPr>
          <a:lstStyle/>
          <a:p>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日満経済提携進む </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上･下</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断金如蘭</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 大阪毎日新聞 </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1934.3.1-1934.3.2 (</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昭和</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9) </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神戸大学経済経営研究所 新聞記事文庫 満州経済事情</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(1-018) </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より</a:t>
            </a:r>
            <a:endParaRPr lang="ja-JP" altLang="en-US" sz="1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76375ED0-282F-4714-BBCF-980AAE0EDD4F}"/>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386189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C87B8F54-F994-4A80-A86F-F1CB1E4677FE}"/>
              </a:ext>
            </a:extLst>
          </p:cNvPr>
          <p:cNvPicPr>
            <a:picLocks noChangeAspect="1"/>
          </p:cNvPicPr>
          <p:nvPr/>
        </p:nvPicPr>
        <p:blipFill>
          <a:blip r:embed="rId2"/>
          <a:stretch>
            <a:fillRect/>
          </a:stretch>
        </p:blipFill>
        <p:spPr>
          <a:xfrm>
            <a:off x="127300" y="395045"/>
            <a:ext cx="5802309" cy="3755959"/>
          </a:xfrm>
          <a:prstGeom prst="rect">
            <a:avLst/>
          </a:prstGeom>
        </p:spPr>
      </p:pic>
      <p:sp>
        <p:nvSpPr>
          <p:cNvPr id="4" name="テキスト ボックス 3">
            <a:extLst>
              <a:ext uri="{FF2B5EF4-FFF2-40B4-BE49-F238E27FC236}">
                <a16:creationId xmlns:a16="http://schemas.microsoft.com/office/drawing/2014/main" id="{DC2F6CAF-B63B-4686-9F04-999E61B23E44}"/>
              </a:ext>
            </a:extLst>
          </p:cNvPr>
          <p:cNvSpPr txBox="1"/>
          <p:nvPr/>
        </p:nvSpPr>
        <p:spPr>
          <a:xfrm>
            <a:off x="0" y="58787"/>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日露戦争後の満州貿易</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FEA76347-50B4-498C-869B-AAA101CA4DCB}"/>
              </a:ext>
            </a:extLst>
          </p:cNvPr>
          <p:cNvPicPr>
            <a:picLocks noChangeAspect="1"/>
          </p:cNvPicPr>
          <p:nvPr/>
        </p:nvPicPr>
        <p:blipFill>
          <a:blip r:embed="rId3"/>
          <a:stretch>
            <a:fillRect/>
          </a:stretch>
        </p:blipFill>
        <p:spPr>
          <a:xfrm>
            <a:off x="1335614" y="4087883"/>
            <a:ext cx="3441660" cy="2770117"/>
          </a:xfrm>
          <a:prstGeom prst="rect">
            <a:avLst/>
          </a:prstGeom>
        </p:spPr>
      </p:pic>
      <p:pic>
        <p:nvPicPr>
          <p:cNvPr id="18" name="図 17">
            <a:extLst>
              <a:ext uri="{FF2B5EF4-FFF2-40B4-BE49-F238E27FC236}">
                <a16:creationId xmlns:a16="http://schemas.microsoft.com/office/drawing/2014/main" id="{E467575B-E52E-4308-AC07-6CC74C78DC19}"/>
              </a:ext>
            </a:extLst>
          </p:cNvPr>
          <p:cNvPicPr>
            <a:picLocks noChangeAspect="1"/>
          </p:cNvPicPr>
          <p:nvPr/>
        </p:nvPicPr>
        <p:blipFill>
          <a:blip r:embed="rId4"/>
          <a:stretch>
            <a:fillRect/>
          </a:stretch>
        </p:blipFill>
        <p:spPr>
          <a:xfrm>
            <a:off x="5837937" y="918265"/>
            <a:ext cx="6354062" cy="5296639"/>
          </a:xfrm>
          <a:prstGeom prst="rect">
            <a:avLst/>
          </a:prstGeom>
        </p:spPr>
      </p:pic>
      <p:sp>
        <p:nvSpPr>
          <p:cNvPr id="71" name="テキスト ボックス 70">
            <a:extLst>
              <a:ext uri="{FF2B5EF4-FFF2-40B4-BE49-F238E27FC236}">
                <a16:creationId xmlns:a16="http://schemas.microsoft.com/office/drawing/2014/main" id="{4A1D86E0-35D7-4E38-A6B1-745DCA4E1800}"/>
              </a:ext>
            </a:extLst>
          </p:cNvPr>
          <p:cNvSpPr txBox="1"/>
          <p:nvPr/>
        </p:nvSpPr>
        <p:spPr>
          <a:xfrm>
            <a:off x="4693298" y="6586065"/>
            <a:ext cx="7196234" cy="276999"/>
          </a:xfrm>
          <a:prstGeom prst="rect">
            <a:avLst/>
          </a:prstGeom>
          <a:noFill/>
        </p:spPr>
        <p:txBody>
          <a:bodyPr wrap="square">
            <a:spAutoFit/>
          </a:bodyPr>
          <a:lstStyle/>
          <a:p>
            <a:r>
              <a:rPr lang="en-US" altLang="ja-JP" sz="1200" dirty="0">
                <a:latin typeface="Amasis MT Pro Black" panose="02040A04050005020304" pitchFamily="18" charset="0"/>
              </a:rPr>
              <a:t>https://www.jstage.jst.go.jp/article/tochiseido/19/2/19_KJ00005118789/_pdf</a:t>
            </a:r>
            <a:endParaRPr lang="ja-JP" altLang="en-US" sz="1200" dirty="0">
              <a:latin typeface="Amasis MT Pro Black" panose="02040A04050005020304" pitchFamily="18" charset="0"/>
            </a:endParaRPr>
          </a:p>
        </p:txBody>
      </p:sp>
    </p:spTree>
    <p:extLst>
      <p:ext uri="{BB962C8B-B14F-4D97-AF65-F5344CB8AC3E}">
        <p14:creationId xmlns:p14="http://schemas.microsoft.com/office/powerpoint/2010/main" val="3981787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3288728628"/>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タイトル（予告なく変更されます）</a:t>
                      </a: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24</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日</a:t>
                      </a:r>
                      <a:endParaRPr kumimoji="1" lang="ja-JP" altLang="en-US" sz="2000" b="1" dirty="0">
                        <a:solidFill>
                          <a:srgbClr val="C00000"/>
                        </a:solidFill>
                        <a:latin typeface="BIZ UDP明朝 Medium" panose="02020500000000000000" pitchFamily="18" charset="-128"/>
                        <a:ea typeface="BIZ UDP明朝 Medium" panose="02020500000000000000" pitchFamily="18" charset="-128"/>
                      </a:endParaRP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２０２３年６月９日</a:t>
                      </a:r>
                      <a:endParaRPr kumimoji="1" lang="ja-JP" altLang="en-US" sz="2000" b="1" dirty="0">
                        <a:solidFill>
                          <a:srgbClr val="C00000"/>
                        </a:solidFill>
                        <a:latin typeface="BIZ UDP明朝 Medium" panose="02020500000000000000" pitchFamily="18" charset="-128"/>
                        <a:ea typeface="BIZ UDP明朝 Medium" panose="02020500000000000000" pitchFamily="18" charset="-128"/>
                      </a:endParaRP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～調査部組織を持った組織のあ～</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3</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年８月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～減速する世界、縮小する日本、短寿命化～</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未定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～副題～</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センサー、核酸論理回路、</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RNA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プログラム～</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a:solidFill>
                            <a:srgbClr val="002060"/>
                          </a:solidFill>
                          <a:latin typeface="BIZ UDP明朝 Medium" panose="02020500000000000000" pitchFamily="18" charset="-128"/>
                          <a:ea typeface="BIZ UDP明朝 Medium" panose="02020500000000000000" pitchFamily="18" charset="-128"/>
                        </a:rPr>
                        <a:t>２０２４年２月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2">
                    <a:lumMod val="60000"/>
                    <a:lumOff val="40000"/>
                  </a:schemeClr>
                </a:solidFill>
                <a:latin typeface="Meiryo UI" panose="020B0604030504040204" pitchFamily="50" charset="-128"/>
                <a:ea typeface="Meiryo UI" panose="020B0604030504040204" pitchFamily="50" charset="-128"/>
              </a:rPr>
              <a:t>注</a:t>
            </a:r>
          </a:p>
        </p:txBody>
      </p:sp>
      <p:pic>
        <p:nvPicPr>
          <p:cNvPr id="5" name="Picture 5" descr="computer g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650" y="4356912"/>
            <a:ext cx="2243138"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rot="21024647">
            <a:off x="940218" y="5273251"/>
            <a:ext cx="686654" cy="28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HG丸ｺﾞｼｯｸM-PRO" panose="020F0600000000000000" pitchFamily="50" charset="-128"/>
                <a:ea typeface="HG丸ｺﾞｼｯｸM-PRO" panose="020F0600000000000000" pitchFamily="50" charset="-128"/>
              </a:rPr>
              <a:t>満鉄？</a:t>
            </a:r>
          </a:p>
        </p:txBody>
      </p:sp>
      <p:sp>
        <p:nvSpPr>
          <p:cNvPr id="2" name="テキスト ボックス 1">
            <a:extLst>
              <a:ext uri="{FF2B5EF4-FFF2-40B4-BE49-F238E27FC236}">
                <a16:creationId xmlns:a16="http://schemas.microsoft.com/office/drawing/2014/main" id="{762ED136-DEC2-4991-9C55-704D069AF752}"/>
              </a:ext>
            </a:extLst>
          </p:cNvPr>
          <p:cNvSpPr txBox="1"/>
          <p:nvPr/>
        </p:nvSpPr>
        <p:spPr>
          <a:xfrm>
            <a:off x="1063689" y="2501088"/>
            <a:ext cx="10356979" cy="1938992"/>
          </a:xfrm>
          <a:prstGeom prst="rect">
            <a:avLst/>
          </a:prstGeom>
          <a:noFill/>
        </p:spPr>
        <p:txBody>
          <a:bodyPr wrap="square" rtlCol="0">
            <a:spAutoFit/>
          </a:bodyPr>
          <a:lstStyle/>
          <a:p>
            <a:pPr algn="ctr"/>
            <a:r>
              <a:rPr kumimoji="1" lang="ja-JP" altLang="en-US" sz="5400" dirty="0">
                <a:latin typeface="BIZ UDPゴシック" panose="020B0400000000000000" pitchFamily="50" charset="-128"/>
                <a:ea typeface="BIZ UDPゴシック" panose="020B0400000000000000" pitchFamily="50" charset="-128"/>
              </a:rPr>
              <a:t>当該</a:t>
            </a:r>
            <a:r>
              <a:rPr lang="ja-JP" altLang="en-US" sz="5400" dirty="0">
                <a:latin typeface="BIZ UDPゴシック" panose="020B0400000000000000" pitchFamily="50" charset="-128"/>
                <a:ea typeface="BIZ UDPゴシック" panose="020B0400000000000000" pitchFamily="50" charset="-128"/>
              </a:rPr>
              <a:t>文書における「三井物産」とは</a:t>
            </a:r>
            <a:endParaRPr lang="en-US" altLang="ja-JP" sz="5400" dirty="0">
              <a:latin typeface="BIZ UDPゴシック" panose="020B0400000000000000" pitchFamily="50" charset="-128"/>
              <a:ea typeface="BIZ UDPゴシック" panose="020B0400000000000000" pitchFamily="50" charset="-128"/>
            </a:endParaRPr>
          </a:p>
          <a:p>
            <a:pPr algn="ctr"/>
            <a:r>
              <a:rPr lang="ja-JP" altLang="en-US" sz="5400" dirty="0">
                <a:latin typeface="BIZ UDPゴシック" panose="020B0400000000000000" pitchFamily="50" charset="-128"/>
                <a:ea typeface="BIZ UDPゴシック" panose="020B0400000000000000" pitchFamily="50" charset="-128"/>
              </a:rPr>
              <a:t>「</a:t>
            </a:r>
            <a:r>
              <a:rPr lang="ja-JP" altLang="en-US" sz="6600" dirty="0">
                <a:latin typeface="UD デジタル 教科書体 NK-B" panose="02020700000000000000" pitchFamily="18" charset="-128"/>
                <a:ea typeface="UD デジタル 教科書体 NK-B" panose="02020700000000000000" pitchFamily="18" charset="-128"/>
              </a:rPr>
              <a:t>旧三井物産</a:t>
            </a:r>
            <a:r>
              <a:rPr lang="ja-JP" altLang="en-US" sz="5400" dirty="0">
                <a:latin typeface="BIZ UDPゴシック" panose="020B0400000000000000" pitchFamily="50" charset="-128"/>
                <a:ea typeface="BIZ UDPゴシック" panose="020B0400000000000000" pitchFamily="50" charset="-128"/>
              </a:rPr>
              <a:t>」です。</a:t>
            </a:r>
            <a:endParaRPr kumimoji="1" lang="en-US" altLang="ja-JP" sz="5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B9280159-EDD1-402C-8680-06D18A827569}"/>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2625166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263461"/>
            <a:ext cx="12192000" cy="382156"/>
          </a:xfrm>
          <a:prstGeom prst="rect">
            <a:avLst/>
          </a:prstGeom>
        </p:spPr>
        <p:txBody>
          <a:bodyPr vert="horz" wrap="square" lIns="0" tIns="12700" rIns="0" bIns="0" rtlCol="0">
            <a:spAutoFit/>
          </a:bodyPr>
          <a:lstStyle/>
          <a:p>
            <a:pPr marL="12700" algn="ctr">
              <a:lnSpc>
                <a:spcPct val="100000"/>
              </a:lnSpc>
              <a:spcBef>
                <a:spcPts val="100"/>
              </a:spcBef>
            </a:pPr>
            <a:r>
              <a:rPr lang="ja-JP" altLang="en-US" sz="2400" b="0" spc="-20" dirty="0">
                <a:latin typeface="BIZ UDPゴシック" panose="020B0400000000000000" pitchFamily="50" charset="-128"/>
                <a:ea typeface="BIZ UDPゴシック" panose="020B0400000000000000" pitchFamily="50" charset="-128"/>
                <a:cs typeface="HG明朝B"/>
              </a:rPr>
              <a:t>未来を予測するには、現在を知ること。現在を知るには、過去を知らねばならぬ</a:t>
            </a:r>
            <a:endParaRPr sz="2400" dirty="0">
              <a:latin typeface="BIZ UDPゴシック" panose="020B0400000000000000" pitchFamily="50" charset="-128"/>
              <a:ea typeface="BIZ UDPゴシック" panose="020B0400000000000000" pitchFamily="50" charset="-128"/>
              <a:cs typeface="HG明朝B"/>
            </a:endParaRPr>
          </a:p>
        </p:txBody>
      </p:sp>
      <p:pic>
        <p:nvPicPr>
          <p:cNvPr id="5" name="object 5"/>
          <p:cNvPicPr/>
          <p:nvPr/>
        </p:nvPicPr>
        <p:blipFill>
          <a:blip r:embed="rId2" cstate="print"/>
          <a:stretch>
            <a:fillRect/>
          </a:stretch>
        </p:blipFill>
        <p:spPr>
          <a:xfrm>
            <a:off x="9875520" y="1290828"/>
            <a:ext cx="2136647" cy="2372867"/>
          </a:xfrm>
          <a:prstGeom prst="rect">
            <a:avLst/>
          </a:prstGeom>
        </p:spPr>
      </p:pic>
      <p:pic>
        <p:nvPicPr>
          <p:cNvPr id="6" name="object 6"/>
          <p:cNvPicPr/>
          <p:nvPr/>
        </p:nvPicPr>
        <p:blipFill>
          <a:blip r:embed="rId3" cstate="print"/>
          <a:stretch>
            <a:fillRect/>
          </a:stretch>
        </p:blipFill>
        <p:spPr>
          <a:xfrm>
            <a:off x="7142988" y="1292352"/>
            <a:ext cx="2650235" cy="1523999"/>
          </a:xfrm>
          <a:prstGeom prst="rect">
            <a:avLst/>
          </a:prstGeom>
        </p:spPr>
      </p:pic>
      <p:sp>
        <p:nvSpPr>
          <p:cNvPr id="7" name="object 7"/>
          <p:cNvSpPr txBox="1"/>
          <p:nvPr/>
        </p:nvSpPr>
        <p:spPr>
          <a:xfrm>
            <a:off x="7150100" y="2817148"/>
            <a:ext cx="2537460" cy="666750"/>
          </a:xfrm>
          <a:prstGeom prst="rect">
            <a:avLst/>
          </a:prstGeom>
        </p:spPr>
        <p:txBody>
          <a:bodyPr vert="horz" wrap="square" lIns="0" tIns="13335" rIns="0" bIns="0" rtlCol="0">
            <a:spAutoFit/>
          </a:bodyPr>
          <a:lstStyle/>
          <a:p>
            <a:pPr marL="12700">
              <a:lnSpc>
                <a:spcPct val="100000"/>
              </a:lnSpc>
              <a:spcBef>
                <a:spcPts val="105"/>
              </a:spcBef>
            </a:pPr>
            <a:r>
              <a:rPr sz="1400" b="0" spc="-15" dirty="0">
                <a:solidFill>
                  <a:srgbClr val="1A1A1A"/>
                </a:solidFill>
                <a:latin typeface="BIZ UDP明朝 Medium"/>
                <a:cs typeface="BIZ UDP明朝 Medium"/>
              </a:rPr>
              <a:t>日本は、石炭になり切れない</a:t>
            </a:r>
            <a:endParaRPr sz="1400">
              <a:latin typeface="BIZ UDP明朝 Medium"/>
              <a:cs typeface="BIZ UDP明朝 Medium"/>
            </a:endParaRPr>
          </a:p>
          <a:p>
            <a:pPr marL="12700" marR="5080">
              <a:lnSpc>
                <a:spcPct val="100000"/>
              </a:lnSpc>
            </a:pPr>
            <a:r>
              <a:rPr sz="1400" b="0" spc="-20" dirty="0">
                <a:solidFill>
                  <a:srgbClr val="1A1A1A"/>
                </a:solidFill>
                <a:latin typeface="BIZ UDP明朝 Medium"/>
                <a:cs typeface="BIZ UDP明朝 Medium"/>
              </a:rPr>
              <a:t>シェールからオイル・シェールを採</a:t>
            </a:r>
            <a:r>
              <a:rPr sz="1400" b="0" spc="-15" dirty="0">
                <a:solidFill>
                  <a:srgbClr val="1A1A1A"/>
                </a:solidFill>
                <a:latin typeface="BIZ UDP明朝 Medium"/>
                <a:cs typeface="BIZ UDP明朝 Medium"/>
              </a:rPr>
              <a:t>取する開発を撫順炭鉱で実施。</a:t>
            </a:r>
            <a:endParaRPr sz="1400">
              <a:latin typeface="BIZ UDP明朝 Medium"/>
              <a:cs typeface="BIZ UDP明朝 Medium"/>
            </a:endParaRPr>
          </a:p>
        </p:txBody>
      </p:sp>
      <p:sp>
        <p:nvSpPr>
          <p:cNvPr id="8" name="object 8"/>
          <p:cNvSpPr txBox="1"/>
          <p:nvPr/>
        </p:nvSpPr>
        <p:spPr>
          <a:xfrm>
            <a:off x="207070" y="4004855"/>
            <a:ext cx="6082030" cy="2707640"/>
          </a:xfrm>
          <a:prstGeom prst="rect">
            <a:avLst/>
          </a:prstGeom>
        </p:spPr>
        <p:txBody>
          <a:bodyPr vert="horz" wrap="square" lIns="0" tIns="12065" rIns="0" bIns="0" rtlCol="0">
            <a:spAutoFit/>
          </a:bodyPr>
          <a:lstStyle/>
          <a:p>
            <a:pPr marL="12700" algn="just">
              <a:lnSpc>
                <a:spcPct val="100000"/>
              </a:lnSpc>
              <a:spcBef>
                <a:spcPts val="95"/>
              </a:spcBef>
            </a:pPr>
            <a:r>
              <a:rPr sz="1600" b="0" spc="-25" dirty="0">
                <a:latin typeface="BIZ UDP明朝 Medium"/>
                <a:cs typeface="BIZ UDP明朝 Medium"/>
              </a:rPr>
              <a:t>1908年</a:t>
            </a:r>
            <a:r>
              <a:rPr sz="1600" b="0" spc="-10" dirty="0">
                <a:latin typeface="BIZ UDP明朝 Medium"/>
                <a:cs typeface="BIZ UDP明朝 Medium"/>
              </a:rPr>
              <a:t>、</a:t>
            </a:r>
            <a:r>
              <a:rPr sz="1600" b="0" spc="-25" dirty="0">
                <a:latin typeface="BIZ UDP明朝 Medium"/>
                <a:cs typeface="BIZ UDP明朝 Medium"/>
              </a:rPr>
              <a:t>三井物産は満</a:t>
            </a:r>
            <a:r>
              <a:rPr sz="1600" b="0" spc="-10" dirty="0">
                <a:latin typeface="BIZ UDP明朝 Medium"/>
                <a:cs typeface="BIZ UDP明朝 Medium"/>
              </a:rPr>
              <a:t>州</a:t>
            </a:r>
            <a:r>
              <a:rPr sz="1600" b="0" spc="-25" dirty="0">
                <a:latin typeface="BIZ UDP明朝 Medium"/>
                <a:cs typeface="BIZ UDP明朝 Medium"/>
              </a:rPr>
              <a:t>産の大</a:t>
            </a:r>
            <a:r>
              <a:rPr sz="1600" b="0" dirty="0">
                <a:latin typeface="BIZ UDP明朝 Medium"/>
                <a:cs typeface="BIZ UDP明朝 Medium"/>
              </a:rPr>
              <a:t>豆</a:t>
            </a:r>
            <a:r>
              <a:rPr sz="1600" b="0" spc="140" dirty="0">
                <a:latin typeface="BIZ UDP明朝 Medium"/>
                <a:cs typeface="BIZ UDP明朝 Medium"/>
              </a:rPr>
              <a:t> </a:t>
            </a:r>
            <a:r>
              <a:rPr sz="1600" b="0" dirty="0">
                <a:latin typeface="BIZ UDP明朝 Medium"/>
                <a:cs typeface="BIZ UDP明朝 Medium"/>
              </a:rPr>
              <a:t>100</a:t>
            </a:r>
            <a:r>
              <a:rPr sz="1600" b="0" spc="35" dirty="0">
                <a:latin typeface="BIZ UDP明朝 Medium"/>
                <a:cs typeface="BIZ UDP明朝 Medium"/>
              </a:rPr>
              <a:t> ト</a:t>
            </a:r>
            <a:r>
              <a:rPr sz="1600" b="0" spc="-25" dirty="0">
                <a:latin typeface="BIZ UDP明朝 Medium"/>
                <a:cs typeface="BIZ UDP明朝 Medium"/>
              </a:rPr>
              <a:t>ンを</a:t>
            </a:r>
            <a:r>
              <a:rPr sz="1600" b="0" spc="-30" dirty="0">
                <a:latin typeface="BIZ UDP明朝 Medium"/>
                <a:cs typeface="BIZ UDP明朝 Medium"/>
              </a:rPr>
              <a:t>初め</a:t>
            </a:r>
            <a:r>
              <a:rPr sz="1600" b="0" spc="-25" dirty="0">
                <a:latin typeface="BIZ UDP明朝 Medium"/>
                <a:cs typeface="BIZ UDP明朝 Medium"/>
              </a:rPr>
              <a:t>て</a:t>
            </a:r>
            <a:r>
              <a:rPr sz="1600" b="0" spc="-30" dirty="0">
                <a:latin typeface="BIZ UDP明朝 Medium"/>
                <a:cs typeface="BIZ UDP明朝 Medium"/>
              </a:rPr>
              <a:t>英国</a:t>
            </a:r>
            <a:r>
              <a:rPr sz="1600" b="0" spc="-25" dirty="0">
                <a:latin typeface="BIZ UDP明朝 Medium"/>
                <a:cs typeface="BIZ UDP明朝 Medium"/>
              </a:rPr>
              <a:t>へ輸出</a:t>
            </a:r>
            <a:r>
              <a:rPr sz="1600" b="0" spc="-50" dirty="0">
                <a:latin typeface="BIZ UDP明朝 Medium"/>
                <a:cs typeface="BIZ UDP明朝 Medium"/>
              </a:rPr>
              <a:t>。</a:t>
            </a:r>
            <a:endParaRPr sz="1600">
              <a:latin typeface="BIZ UDP明朝 Medium"/>
              <a:cs typeface="BIZ UDP明朝 Medium"/>
            </a:endParaRPr>
          </a:p>
          <a:p>
            <a:pPr marL="12700" marR="178435" algn="just">
              <a:lnSpc>
                <a:spcPct val="100000"/>
              </a:lnSpc>
            </a:pPr>
            <a:r>
              <a:rPr sz="1600" b="0" dirty="0">
                <a:latin typeface="BIZ UDP明朝 Medium"/>
                <a:cs typeface="BIZ UDP明朝 Medium"/>
              </a:rPr>
              <a:t>1908～1910</a:t>
            </a:r>
            <a:r>
              <a:rPr sz="1600" b="0" spc="-15" dirty="0">
                <a:latin typeface="BIZ UDP明朝 Medium"/>
                <a:cs typeface="BIZ UDP明朝 Medium"/>
              </a:rPr>
              <a:t> 年</a:t>
            </a:r>
            <a:r>
              <a:rPr sz="1600" b="0" spc="-25" dirty="0">
                <a:latin typeface="BIZ UDP明朝 Medium"/>
                <a:cs typeface="BIZ UDP明朝 Medium"/>
              </a:rPr>
              <a:t>の間</a:t>
            </a:r>
            <a:r>
              <a:rPr sz="1600" b="0" spc="-10" dirty="0">
                <a:latin typeface="BIZ UDP明朝 Medium"/>
                <a:cs typeface="BIZ UDP明朝 Medium"/>
              </a:rPr>
              <a:t>、</a:t>
            </a:r>
            <a:r>
              <a:rPr sz="1600" b="0" spc="-25" dirty="0">
                <a:latin typeface="BIZ UDP明朝 Medium"/>
                <a:cs typeface="BIZ UDP明朝 Medium"/>
              </a:rPr>
              <a:t>三井物産は</a:t>
            </a:r>
            <a:r>
              <a:rPr sz="1600" b="0" spc="-10" dirty="0">
                <a:latin typeface="BIZ UDP明朝 Medium"/>
                <a:cs typeface="BIZ UDP明朝 Medium"/>
              </a:rPr>
              <a:t>、</a:t>
            </a:r>
            <a:r>
              <a:rPr sz="1600" b="0" spc="-25" dirty="0">
                <a:latin typeface="BIZ UDP明朝 Medium"/>
                <a:cs typeface="BIZ UDP明朝 Medium"/>
              </a:rPr>
              <a:t>満州産大豆の輸</a:t>
            </a:r>
            <a:r>
              <a:rPr sz="1600" b="0" spc="-10" dirty="0">
                <a:latin typeface="BIZ UDP明朝 Medium"/>
                <a:cs typeface="BIZ UDP明朝 Medium"/>
              </a:rPr>
              <a:t>入</a:t>
            </a:r>
            <a:r>
              <a:rPr sz="1600" b="0" spc="-25" dirty="0">
                <a:latin typeface="BIZ UDP明朝 Medium"/>
                <a:cs typeface="BIZ UDP明朝 Medium"/>
              </a:rPr>
              <a:t>を</a:t>
            </a:r>
            <a:r>
              <a:rPr sz="1600" b="0" spc="-30" dirty="0">
                <a:latin typeface="BIZ UDP明朝 Medium"/>
                <a:cs typeface="BIZ UDP明朝 Medium"/>
              </a:rPr>
              <a:t>急</a:t>
            </a:r>
            <a:r>
              <a:rPr sz="1600" b="0" spc="-10" dirty="0">
                <a:latin typeface="BIZ UDP明朝 Medium"/>
                <a:cs typeface="BIZ UDP明朝 Medium"/>
              </a:rPr>
              <a:t>増</a:t>
            </a:r>
            <a:r>
              <a:rPr sz="1600" b="0" spc="-25" dirty="0">
                <a:latin typeface="BIZ UDP明朝 Medium"/>
                <a:cs typeface="BIZ UDP明朝 Medium"/>
              </a:rPr>
              <a:t>さ</a:t>
            </a:r>
            <a:r>
              <a:rPr sz="1600" b="0" spc="-30" dirty="0">
                <a:latin typeface="BIZ UDP明朝 Medium"/>
                <a:cs typeface="BIZ UDP明朝 Medium"/>
              </a:rPr>
              <a:t>せ</a:t>
            </a:r>
            <a:r>
              <a:rPr sz="1600" b="0" spc="-50" dirty="0">
                <a:latin typeface="BIZ UDP明朝 Medium"/>
                <a:cs typeface="BIZ UDP明朝 Medium"/>
              </a:rPr>
              <a:t>、</a:t>
            </a:r>
            <a:r>
              <a:rPr sz="1600" b="0" spc="-25" dirty="0">
                <a:latin typeface="BIZ UDP明朝 Medium"/>
                <a:cs typeface="BIZ UDP明朝 Medium"/>
              </a:rPr>
              <a:t>三井</a:t>
            </a:r>
            <a:r>
              <a:rPr sz="1600" b="0" spc="-30" dirty="0">
                <a:latin typeface="BIZ UDP明朝 Medium"/>
                <a:cs typeface="BIZ UDP明朝 Medium"/>
              </a:rPr>
              <a:t>か</a:t>
            </a:r>
            <a:r>
              <a:rPr sz="1600" b="0" spc="-25" dirty="0">
                <a:latin typeface="BIZ UDP明朝 Medium"/>
                <a:cs typeface="BIZ UDP明朝 Medium"/>
              </a:rPr>
              <a:t>ら買</a:t>
            </a:r>
            <a:r>
              <a:rPr sz="1600" b="0" spc="-20" dirty="0">
                <a:latin typeface="BIZ UDP明朝 Medium"/>
                <a:cs typeface="BIZ UDP明朝 Medium"/>
              </a:rPr>
              <a:t>っ</a:t>
            </a:r>
            <a:r>
              <a:rPr sz="1600" b="0" spc="-25" dirty="0">
                <a:latin typeface="BIZ UDP明朝 Medium"/>
                <a:cs typeface="BIZ UDP明朝 Medium"/>
              </a:rPr>
              <a:t>た</a:t>
            </a:r>
            <a:r>
              <a:rPr sz="1600" b="0" spc="-30" dirty="0">
                <a:latin typeface="BIZ UDP明朝 Medium"/>
                <a:cs typeface="BIZ UDP明朝 Medium"/>
              </a:rPr>
              <a:t>大豆</a:t>
            </a:r>
            <a:r>
              <a:rPr sz="1600" b="0" spc="-20" dirty="0">
                <a:latin typeface="BIZ UDP明朝 Medium"/>
                <a:cs typeface="BIZ UDP明朝 Medium"/>
              </a:rPr>
              <a:t>によ</a:t>
            </a:r>
            <a:r>
              <a:rPr sz="1600" b="0" spc="-25" dirty="0">
                <a:latin typeface="BIZ UDP明朝 Medium"/>
                <a:cs typeface="BIZ UDP明朝 Medium"/>
              </a:rPr>
              <a:t>り英国</a:t>
            </a:r>
            <a:r>
              <a:rPr sz="1600" b="0" spc="-15" dirty="0">
                <a:latin typeface="BIZ UDP明朝 Medium"/>
                <a:cs typeface="BIZ UDP明朝 Medium"/>
              </a:rPr>
              <a:t>がヨーロ</a:t>
            </a:r>
            <a:r>
              <a:rPr sz="1600" b="0" spc="-25" dirty="0">
                <a:latin typeface="BIZ UDP明朝 Medium"/>
                <a:cs typeface="BIZ UDP明朝 Medium"/>
              </a:rPr>
              <a:t>ッ</a:t>
            </a:r>
            <a:r>
              <a:rPr sz="1600" b="0" spc="-30" dirty="0">
                <a:latin typeface="BIZ UDP明朝 Medium"/>
                <a:cs typeface="BIZ UDP明朝 Medium"/>
              </a:rPr>
              <a:t>パ</a:t>
            </a:r>
            <a:r>
              <a:rPr sz="1600" b="0" spc="-20" dirty="0">
                <a:latin typeface="BIZ UDP明朝 Medium"/>
                <a:cs typeface="BIZ UDP明朝 Medium"/>
              </a:rPr>
              <a:t>における</a:t>
            </a:r>
            <a:r>
              <a:rPr sz="1600" b="0" spc="-25" dirty="0">
                <a:latin typeface="BIZ UDP明朝 Medium"/>
                <a:cs typeface="BIZ UDP明朝 Medium"/>
              </a:rPr>
              <a:t>大豆油と大豆</a:t>
            </a:r>
            <a:r>
              <a:rPr sz="1600" b="0" spc="-50" dirty="0">
                <a:latin typeface="BIZ UDP明朝 Medium"/>
                <a:cs typeface="BIZ UDP明朝 Medium"/>
              </a:rPr>
              <a:t>粕</a:t>
            </a:r>
            <a:r>
              <a:rPr sz="1600" b="0" spc="-25" dirty="0">
                <a:latin typeface="BIZ UDP明朝 Medium"/>
                <a:cs typeface="BIZ UDP明朝 Medium"/>
              </a:rPr>
              <a:t>の貿易で独占的</a:t>
            </a:r>
            <a:r>
              <a:rPr sz="1600" b="0" spc="-20" dirty="0">
                <a:latin typeface="BIZ UDP明朝 Medium"/>
                <a:cs typeface="BIZ UDP明朝 Medium"/>
              </a:rPr>
              <a:t>な</a:t>
            </a:r>
            <a:r>
              <a:rPr sz="1600" b="0" spc="-25" dirty="0">
                <a:latin typeface="BIZ UDP明朝 Medium"/>
                <a:cs typeface="BIZ UDP明朝 Medium"/>
              </a:rPr>
              <a:t>地位を</a:t>
            </a:r>
            <a:r>
              <a:rPr sz="1600" b="0" spc="-30" dirty="0">
                <a:latin typeface="BIZ UDP明朝 Medium"/>
                <a:cs typeface="BIZ UDP明朝 Medium"/>
              </a:rPr>
              <a:t>確立</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更</a:t>
            </a:r>
            <a:r>
              <a:rPr sz="1600" b="0" spc="-20" dirty="0">
                <a:latin typeface="BIZ UDP明朝 Medium"/>
                <a:cs typeface="BIZ UDP明朝 Medium"/>
              </a:rPr>
              <a:t>に</a:t>
            </a:r>
            <a:r>
              <a:rPr sz="1600" b="0" spc="-10" dirty="0">
                <a:latin typeface="BIZ UDP明朝 Medium"/>
                <a:cs typeface="BIZ UDP明朝 Medium"/>
              </a:rPr>
              <a:t>、</a:t>
            </a:r>
            <a:r>
              <a:rPr sz="1600" b="0" spc="-25" dirty="0">
                <a:latin typeface="BIZ UDP明朝 Medium"/>
                <a:cs typeface="BIZ UDP明朝 Medium"/>
              </a:rPr>
              <a:t>大豆油をオラン</a:t>
            </a:r>
            <a:r>
              <a:rPr sz="1600" b="0" spc="-30" dirty="0">
                <a:latin typeface="BIZ UDP明朝 Medium"/>
                <a:cs typeface="BIZ UDP明朝 Medium"/>
              </a:rPr>
              <a:t>ダや</a:t>
            </a:r>
            <a:r>
              <a:rPr sz="1600" b="0" spc="-25" dirty="0">
                <a:latin typeface="BIZ UDP明朝 Medium"/>
                <a:cs typeface="BIZ UDP明朝 Medium"/>
              </a:rPr>
              <a:t>ド</a:t>
            </a:r>
            <a:r>
              <a:rPr sz="1600" b="0" spc="-15" dirty="0">
                <a:latin typeface="BIZ UDP明朝 Medium"/>
                <a:cs typeface="BIZ UDP明朝 Medium"/>
              </a:rPr>
              <a:t>イツ、</a:t>
            </a:r>
            <a:r>
              <a:rPr sz="1600" b="0" spc="-25" dirty="0">
                <a:latin typeface="BIZ UDP明朝 Medium"/>
                <a:cs typeface="BIZ UDP明朝 Medium"/>
              </a:rPr>
              <a:t>米国</a:t>
            </a:r>
            <a:r>
              <a:rPr sz="1600" b="0" spc="-10" dirty="0">
                <a:latin typeface="BIZ UDP明朝 Medium"/>
                <a:cs typeface="BIZ UDP明朝 Medium"/>
              </a:rPr>
              <a:t>等</a:t>
            </a:r>
            <a:r>
              <a:rPr sz="1600" b="0" spc="-25" dirty="0">
                <a:latin typeface="BIZ UDP明朝 Medium"/>
                <a:cs typeface="BIZ UDP明朝 Medium"/>
              </a:rPr>
              <a:t>へ輸出</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飼料用の大豆粕は</a:t>
            </a:r>
            <a:r>
              <a:rPr sz="1600" b="0" spc="-10" dirty="0">
                <a:latin typeface="BIZ UDP明朝 Medium"/>
                <a:cs typeface="BIZ UDP明朝 Medium"/>
              </a:rPr>
              <a:t>、</a:t>
            </a:r>
            <a:r>
              <a:rPr sz="1600" b="0" spc="-25" dirty="0">
                <a:latin typeface="BIZ UDP明朝 Medium"/>
                <a:cs typeface="BIZ UDP明朝 Medium"/>
              </a:rPr>
              <a:t>畜産</a:t>
            </a:r>
            <a:r>
              <a:rPr sz="1600" b="0" spc="-30" dirty="0">
                <a:latin typeface="BIZ UDP明朝 Medium"/>
                <a:cs typeface="BIZ UDP明朝 Medium"/>
              </a:rPr>
              <a:t>が盛ん</a:t>
            </a:r>
            <a:r>
              <a:rPr sz="1600" b="0" spc="-20" dirty="0">
                <a:latin typeface="BIZ UDP明朝 Medium"/>
                <a:cs typeface="BIZ UDP明朝 Medium"/>
              </a:rPr>
              <a:t>な</a:t>
            </a:r>
            <a:r>
              <a:rPr sz="1600" b="0" spc="-25" dirty="0">
                <a:latin typeface="BIZ UDP明朝 Medium"/>
                <a:cs typeface="BIZ UDP明朝 Medium"/>
              </a:rPr>
              <a:t>デ</a:t>
            </a:r>
            <a:r>
              <a:rPr sz="1600" b="0" spc="-10" dirty="0">
                <a:latin typeface="BIZ UDP明朝 Medium"/>
                <a:cs typeface="BIZ UDP明朝 Medium"/>
              </a:rPr>
              <a:t>ンマ</a:t>
            </a:r>
            <a:r>
              <a:rPr sz="1600" b="0" spc="-20" dirty="0">
                <a:latin typeface="BIZ UDP明朝 Medium"/>
                <a:cs typeface="BIZ UDP明朝 Medium"/>
              </a:rPr>
              <a:t>ークや北欧</a:t>
            </a:r>
            <a:r>
              <a:rPr sz="1600" b="0" spc="-25" dirty="0">
                <a:latin typeface="BIZ UDP明朝 Medium"/>
                <a:cs typeface="BIZ UDP明朝 Medium"/>
              </a:rPr>
              <a:t>諸国</a:t>
            </a:r>
            <a:r>
              <a:rPr sz="1600" b="0" spc="-10" dirty="0">
                <a:latin typeface="BIZ UDP明朝 Medium"/>
                <a:cs typeface="BIZ UDP明朝 Medium"/>
              </a:rPr>
              <a:t>へ</a:t>
            </a:r>
            <a:r>
              <a:rPr sz="1600" b="0" spc="-25" dirty="0">
                <a:latin typeface="BIZ UDP明朝 Medium"/>
                <a:cs typeface="BIZ UDP明朝 Medium"/>
              </a:rPr>
              <a:t>輸出</a:t>
            </a:r>
            <a:r>
              <a:rPr sz="1600" b="0" spc="-50" dirty="0">
                <a:latin typeface="BIZ UDP明朝 Medium"/>
                <a:cs typeface="BIZ UDP明朝 Medium"/>
              </a:rPr>
              <a:t>。</a:t>
            </a:r>
            <a:endParaRPr sz="1600">
              <a:latin typeface="BIZ UDP明朝 Medium"/>
              <a:cs typeface="BIZ UDP明朝 Medium"/>
            </a:endParaRPr>
          </a:p>
          <a:p>
            <a:pPr marL="12700" marR="5080">
              <a:lnSpc>
                <a:spcPct val="100000"/>
              </a:lnSpc>
            </a:pPr>
            <a:r>
              <a:rPr sz="1600" b="0" spc="-25" dirty="0">
                <a:latin typeface="BIZ UDP明朝 Medium"/>
                <a:cs typeface="BIZ UDP明朝 Medium"/>
              </a:rPr>
              <a:t>満州産の</a:t>
            </a:r>
            <a:r>
              <a:rPr sz="1600" b="0" spc="-10" dirty="0">
                <a:latin typeface="BIZ UDP明朝 Medium"/>
                <a:cs typeface="BIZ UDP明朝 Medium"/>
              </a:rPr>
              <a:t>大</a:t>
            </a:r>
            <a:r>
              <a:rPr sz="1600" b="0" spc="-25" dirty="0">
                <a:latin typeface="BIZ UDP明朝 Medium"/>
                <a:cs typeface="BIZ UDP明朝 Medium"/>
              </a:rPr>
              <a:t>豆は</a:t>
            </a:r>
            <a:r>
              <a:rPr sz="1600" b="0" dirty="0">
                <a:latin typeface="BIZ UDP明朝 Medium"/>
                <a:cs typeface="BIZ UDP明朝 Medium"/>
              </a:rPr>
              <a:t>、</a:t>
            </a:r>
            <a:r>
              <a:rPr sz="1600" b="0" spc="-25" dirty="0">
                <a:latin typeface="BIZ UDP明朝 Medium"/>
                <a:cs typeface="BIZ UDP明朝 Medium"/>
              </a:rPr>
              <a:t>大豆油へ加工され</a:t>
            </a:r>
            <a:r>
              <a:rPr sz="1600" b="0" spc="-10" dirty="0">
                <a:latin typeface="BIZ UDP明朝 Medium"/>
                <a:cs typeface="BIZ UDP明朝 Medium"/>
              </a:rPr>
              <a:t>、</a:t>
            </a:r>
            <a:r>
              <a:rPr sz="1600" b="0" spc="-25" dirty="0">
                <a:latin typeface="BIZ UDP明朝 Medium"/>
                <a:cs typeface="BIZ UDP明朝 Medium"/>
              </a:rPr>
              <a:t>綿実油の増量材として使わ</a:t>
            </a:r>
            <a:r>
              <a:rPr sz="1600" b="0" spc="-10" dirty="0">
                <a:latin typeface="BIZ UDP明朝 Medium"/>
                <a:cs typeface="BIZ UDP明朝 Medium"/>
              </a:rPr>
              <a:t>れた</a:t>
            </a:r>
            <a:r>
              <a:rPr sz="1600" b="0" spc="-50" dirty="0">
                <a:latin typeface="BIZ UDP明朝 Medium"/>
                <a:cs typeface="BIZ UDP明朝 Medium"/>
              </a:rPr>
              <a:t>。</a:t>
            </a:r>
            <a:r>
              <a:rPr sz="1600" b="0" spc="-20" dirty="0">
                <a:latin typeface="BIZ UDP明朝 Medium"/>
                <a:cs typeface="BIZ UDP明朝 Medium"/>
              </a:rPr>
              <a:t>そ</a:t>
            </a:r>
            <a:r>
              <a:rPr sz="1600" b="0" spc="-25" dirty="0">
                <a:latin typeface="BIZ UDP明朝 Medium"/>
                <a:cs typeface="BIZ UDP明朝 Medium"/>
              </a:rPr>
              <a:t>の後</a:t>
            </a:r>
            <a:r>
              <a:rPr sz="1600" b="0" spc="-10" dirty="0">
                <a:latin typeface="BIZ UDP明朝 Medium"/>
                <a:cs typeface="BIZ UDP明朝 Medium"/>
              </a:rPr>
              <a:t>、</a:t>
            </a:r>
            <a:r>
              <a:rPr sz="1600" b="0" spc="-25" dirty="0">
                <a:latin typeface="BIZ UDP明朝 Medium"/>
                <a:cs typeface="BIZ UDP明朝 Medium"/>
              </a:rPr>
              <a:t>大豆油は石鹸の生産</a:t>
            </a:r>
            <a:r>
              <a:rPr sz="1600" b="0" spc="-20" dirty="0">
                <a:latin typeface="BIZ UDP明朝 Medium"/>
                <a:cs typeface="BIZ UDP明朝 Medium"/>
              </a:rPr>
              <a:t>に</a:t>
            </a:r>
            <a:r>
              <a:rPr sz="1600" b="0" spc="-25" dirty="0">
                <a:latin typeface="BIZ UDP明朝 Medium"/>
                <a:cs typeface="BIZ UDP明朝 Medium"/>
              </a:rPr>
              <a:t>利用さ</a:t>
            </a:r>
            <a:r>
              <a:rPr sz="1600" b="0" spc="-30" dirty="0">
                <a:latin typeface="BIZ UDP明朝 Medium"/>
                <a:cs typeface="BIZ UDP明朝 Medium"/>
              </a:rPr>
              <a:t>れ</a:t>
            </a:r>
            <a:r>
              <a:rPr sz="1600" b="0" spc="-25" dirty="0">
                <a:latin typeface="BIZ UDP明朝 Medium"/>
                <a:cs typeface="BIZ UDP明朝 Medium"/>
              </a:rPr>
              <a:t>た</a:t>
            </a:r>
            <a:r>
              <a:rPr sz="1600" b="0" spc="-5" dirty="0">
                <a:latin typeface="BIZ UDP明朝 Medium"/>
                <a:cs typeface="BIZ UDP明朝 Medium"/>
              </a:rPr>
              <a:t>。ま</a:t>
            </a:r>
            <a:r>
              <a:rPr sz="1600" b="0" spc="-25" dirty="0">
                <a:latin typeface="BIZ UDP明朝 Medium"/>
                <a:cs typeface="BIZ UDP明朝 Medium"/>
              </a:rPr>
              <a:t>た</a:t>
            </a:r>
            <a:r>
              <a:rPr sz="1600" b="0" spc="-30" dirty="0">
                <a:latin typeface="BIZ UDP明朝 Medium"/>
                <a:cs typeface="BIZ UDP明朝 Medium"/>
              </a:rPr>
              <a:t>塗</a:t>
            </a:r>
            <a:r>
              <a:rPr sz="1600" b="0" spc="-20" dirty="0">
                <a:latin typeface="BIZ UDP明朝 Medium"/>
                <a:cs typeface="BIZ UDP明朝 Medium"/>
              </a:rPr>
              <a:t>料やグリセ</a:t>
            </a:r>
            <a:r>
              <a:rPr sz="1600" b="0" spc="-25" dirty="0">
                <a:latin typeface="BIZ UDP明朝 Medium"/>
                <a:cs typeface="BIZ UDP明朝 Medium"/>
              </a:rPr>
              <a:t>リン</a:t>
            </a:r>
            <a:r>
              <a:rPr sz="1600" b="0" dirty="0">
                <a:latin typeface="BIZ UDP明朝 Medium"/>
                <a:cs typeface="BIZ UDP明朝 Medium"/>
              </a:rPr>
              <a:t>の </a:t>
            </a:r>
            <a:r>
              <a:rPr sz="1600" b="0" spc="-50" dirty="0">
                <a:latin typeface="BIZ UDP明朝 Medium"/>
                <a:cs typeface="BIZ UDP明朝 Medium"/>
              </a:rPr>
              <a:t>原</a:t>
            </a:r>
            <a:r>
              <a:rPr sz="1600" b="0" spc="-25" dirty="0">
                <a:latin typeface="BIZ UDP明朝 Medium"/>
                <a:cs typeface="BIZ UDP明朝 Medium"/>
              </a:rPr>
              <a:t>料としても大豆油は利用</a:t>
            </a:r>
            <a:r>
              <a:rPr sz="1600" b="0" spc="-20" dirty="0">
                <a:latin typeface="BIZ UDP明朝 Medium"/>
                <a:cs typeface="BIZ UDP明朝 Medium"/>
              </a:rPr>
              <a:t>され</a:t>
            </a:r>
            <a:r>
              <a:rPr sz="1600" b="0" spc="-25" dirty="0">
                <a:latin typeface="BIZ UDP明朝 Medium"/>
                <a:cs typeface="BIZ UDP明朝 Medium"/>
              </a:rPr>
              <a:t>て</a:t>
            </a:r>
            <a:r>
              <a:rPr sz="1600" b="0" spc="-30" dirty="0">
                <a:latin typeface="BIZ UDP明朝 Medium"/>
                <a:cs typeface="BIZ UDP明朝 Medium"/>
              </a:rPr>
              <a:t>い</a:t>
            </a:r>
            <a:r>
              <a:rPr sz="1600" b="0" spc="-20" dirty="0">
                <a:latin typeface="BIZ UDP明朝 Medium"/>
                <a:cs typeface="BIZ UDP明朝 Medium"/>
              </a:rPr>
              <a:t>る</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大豆は</a:t>
            </a:r>
            <a:r>
              <a:rPr sz="1600" b="0" spc="-10" dirty="0">
                <a:latin typeface="BIZ UDP明朝 Medium"/>
                <a:cs typeface="BIZ UDP明朝 Medium"/>
              </a:rPr>
              <a:t>、</a:t>
            </a:r>
            <a:r>
              <a:rPr sz="1600" b="0" spc="-25" dirty="0">
                <a:latin typeface="BIZ UDP明朝 Medium"/>
                <a:cs typeface="BIZ UDP明朝 Medium"/>
              </a:rPr>
              <a:t>将</a:t>
            </a:r>
            <a:r>
              <a:rPr sz="1600" b="0" spc="-20" dirty="0">
                <a:latin typeface="BIZ UDP明朝 Medium"/>
                <a:cs typeface="BIZ UDP明朝 Medium"/>
              </a:rPr>
              <a:t>に</a:t>
            </a:r>
            <a:r>
              <a:rPr sz="1600" b="0" spc="-25" dirty="0">
                <a:latin typeface="BIZ UDP明朝 Medium"/>
                <a:cs typeface="BIZ UDP明朝 Medium"/>
              </a:rPr>
              <a:t>捨</a:t>
            </a:r>
            <a:r>
              <a:rPr sz="1600" b="0" spc="-20" dirty="0">
                <a:latin typeface="BIZ UDP明朝 Medium"/>
                <a:cs typeface="BIZ UDP明朝 Medium"/>
              </a:rPr>
              <a:t>てる</a:t>
            </a:r>
            <a:r>
              <a:rPr sz="1600" b="0" spc="-25" dirty="0">
                <a:latin typeface="BIZ UDP明朝 Medium"/>
                <a:cs typeface="BIZ UDP明朝 Medium"/>
              </a:rPr>
              <a:t>所</a:t>
            </a:r>
            <a:r>
              <a:rPr sz="1600" b="0" spc="-30" dirty="0">
                <a:latin typeface="BIZ UDP明朝 Medium"/>
                <a:cs typeface="BIZ UDP明朝 Medium"/>
              </a:rPr>
              <a:t>が</a:t>
            </a:r>
            <a:r>
              <a:rPr sz="1600" b="0" spc="-20" dirty="0">
                <a:latin typeface="BIZ UDP明朝 Medium"/>
                <a:cs typeface="BIZ UDP明朝 Medium"/>
              </a:rPr>
              <a:t>なく</a:t>
            </a:r>
            <a:r>
              <a:rPr sz="1600" b="0" spc="-25" dirty="0">
                <a:latin typeface="BIZ UDP明朝 Medium"/>
                <a:cs typeface="BIZ UDP明朝 Medium"/>
              </a:rPr>
              <a:t>全</a:t>
            </a:r>
            <a:r>
              <a:rPr sz="1600" b="0" spc="-20" dirty="0">
                <a:latin typeface="BIZ UDP明朝 Medium"/>
                <a:cs typeface="BIZ UDP明朝 Medium"/>
              </a:rPr>
              <a:t>て</a:t>
            </a:r>
            <a:r>
              <a:rPr sz="1600" b="0" spc="-25" dirty="0">
                <a:latin typeface="BIZ UDP明朝 Medium"/>
                <a:cs typeface="BIZ UDP明朝 Medium"/>
              </a:rPr>
              <a:t>使</a:t>
            </a:r>
            <a:r>
              <a:rPr sz="1600" b="0" spc="-30" dirty="0">
                <a:latin typeface="BIZ UDP明朝 Medium"/>
                <a:cs typeface="BIZ UDP明朝 Medium"/>
              </a:rPr>
              <a:t>い</a:t>
            </a:r>
            <a:r>
              <a:rPr sz="1600" b="0" spc="-25" dirty="0">
                <a:latin typeface="BIZ UDP明朝 Medium"/>
                <a:cs typeface="BIZ UDP明朝 Medium"/>
              </a:rPr>
              <a:t>切れ</a:t>
            </a:r>
            <a:r>
              <a:rPr sz="1600" b="0" spc="-20" dirty="0">
                <a:latin typeface="BIZ UDP明朝 Medium"/>
                <a:cs typeface="BIZ UDP明朝 Medium"/>
              </a:rPr>
              <a:t>る</a:t>
            </a:r>
            <a:r>
              <a:rPr sz="1600" b="0" spc="-25" dirty="0">
                <a:latin typeface="BIZ UDP明朝 Medium"/>
                <a:cs typeface="BIZ UDP明朝 Medium"/>
              </a:rPr>
              <a:t>食物資源</a:t>
            </a:r>
            <a:r>
              <a:rPr sz="1600" b="0" spc="-10" dirty="0">
                <a:latin typeface="BIZ UDP明朝 Medium"/>
                <a:cs typeface="BIZ UDP明朝 Medium"/>
              </a:rPr>
              <a:t>で</a:t>
            </a:r>
            <a:r>
              <a:rPr sz="1600" b="0" spc="-25" dirty="0">
                <a:latin typeface="BIZ UDP明朝 Medium"/>
                <a:cs typeface="BIZ UDP明朝 Medium"/>
              </a:rPr>
              <a:t>あ</a:t>
            </a:r>
            <a:r>
              <a:rPr sz="1600" b="0" spc="-20" dirty="0">
                <a:latin typeface="BIZ UDP明朝 Medium"/>
                <a:cs typeface="BIZ UDP明朝 Medium"/>
              </a:rPr>
              <a:t>る</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三井物産と英国は</a:t>
            </a:r>
            <a:r>
              <a:rPr sz="1600" b="0" spc="-10" dirty="0">
                <a:latin typeface="BIZ UDP明朝 Medium"/>
                <a:cs typeface="BIZ UDP明朝 Medium"/>
              </a:rPr>
              <a:t>、</a:t>
            </a:r>
            <a:r>
              <a:rPr sz="1600" b="0" spc="-25" dirty="0">
                <a:latin typeface="BIZ UDP明朝 Medium"/>
                <a:cs typeface="BIZ UDP明朝 Medium"/>
              </a:rPr>
              <a:t>米国の綿実油</a:t>
            </a:r>
            <a:r>
              <a:rPr sz="1600" b="0" spc="-15" dirty="0">
                <a:latin typeface="BIZ UDP明朝 Medium"/>
                <a:cs typeface="BIZ UDP明朝 Medium"/>
              </a:rPr>
              <a:t>をヨーロ</a:t>
            </a:r>
            <a:r>
              <a:rPr sz="1600" b="0" spc="-25" dirty="0">
                <a:latin typeface="BIZ UDP明朝 Medium"/>
                <a:cs typeface="BIZ UDP明朝 Medium"/>
              </a:rPr>
              <a:t>ッ</a:t>
            </a:r>
            <a:r>
              <a:rPr sz="1600" b="0" spc="-30" dirty="0">
                <a:latin typeface="BIZ UDP明朝 Medium"/>
                <a:cs typeface="BIZ UDP明朝 Medium"/>
              </a:rPr>
              <a:t>パ</a:t>
            </a:r>
            <a:r>
              <a:rPr sz="1600" b="0" spc="-25" dirty="0">
                <a:latin typeface="BIZ UDP明朝 Medium"/>
                <a:cs typeface="BIZ UDP明朝 Medium"/>
              </a:rPr>
              <a:t>市場から叩き出した</a:t>
            </a:r>
            <a:r>
              <a:rPr sz="1600" b="0" spc="-50" dirty="0">
                <a:latin typeface="BIZ UDP明朝 Medium"/>
                <a:cs typeface="BIZ UDP明朝 Medium"/>
              </a:rPr>
              <a:t>。</a:t>
            </a:r>
            <a:endParaRPr sz="1600">
              <a:latin typeface="BIZ UDP明朝 Medium"/>
              <a:cs typeface="BIZ UDP明朝 Medium"/>
            </a:endParaRPr>
          </a:p>
        </p:txBody>
      </p:sp>
      <p:pic>
        <p:nvPicPr>
          <p:cNvPr id="9" name="object 9"/>
          <p:cNvPicPr/>
          <p:nvPr/>
        </p:nvPicPr>
        <p:blipFill>
          <a:blip r:embed="rId4" cstate="print"/>
          <a:stretch>
            <a:fillRect/>
          </a:stretch>
        </p:blipFill>
        <p:spPr>
          <a:xfrm>
            <a:off x="2682239" y="1290827"/>
            <a:ext cx="1478279" cy="2318003"/>
          </a:xfrm>
          <a:prstGeom prst="rect">
            <a:avLst/>
          </a:prstGeom>
        </p:spPr>
      </p:pic>
      <p:pic>
        <p:nvPicPr>
          <p:cNvPr id="10" name="object 10"/>
          <p:cNvPicPr/>
          <p:nvPr/>
        </p:nvPicPr>
        <p:blipFill>
          <a:blip r:embed="rId5" cstate="print"/>
          <a:stretch>
            <a:fillRect/>
          </a:stretch>
        </p:blipFill>
        <p:spPr>
          <a:xfrm>
            <a:off x="4242816" y="1295780"/>
            <a:ext cx="2828543" cy="1895474"/>
          </a:xfrm>
          <a:prstGeom prst="rect">
            <a:avLst/>
          </a:prstGeom>
        </p:spPr>
      </p:pic>
      <p:sp>
        <p:nvSpPr>
          <p:cNvPr id="11" name="object 11"/>
          <p:cNvSpPr txBox="1"/>
          <p:nvPr/>
        </p:nvSpPr>
        <p:spPr>
          <a:xfrm>
            <a:off x="4260592" y="3186479"/>
            <a:ext cx="2679065" cy="666750"/>
          </a:xfrm>
          <a:prstGeom prst="rect">
            <a:avLst/>
          </a:prstGeom>
        </p:spPr>
        <p:txBody>
          <a:bodyPr vert="horz" wrap="square" lIns="0" tIns="13335" rIns="0" bIns="0" rtlCol="0">
            <a:spAutoFit/>
          </a:bodyPr>
          <a:lstStyle/>
          <a:p>
            <a:pPr marL="12700" marR="5080">
              <a:lnSpc>
                <a:spcPct val="100000"/>
              </a:lnSpc>
              <a:spcBef>
                <a:spcPts val="105"/>
              </a:spcBef>
            </a:pPr>
            <a:r>
              <a:rPr sz="1400" b="0" spc="-20" dirty="0">
                <a:solidFill>
                  <a:srgbClr val="1A1A1A"/>
                </a:solidFill>
                <a:latin typeface="BIZ UDP明朝 Medium"/>
                <a:cs typeface="BIZ UDP明朝 Medium"/>
              </a:rPr>
              <a:t>撫順炭鉱の石炭と、満州産の大豆、</a:t>
            </a:r>
            <a:r>
              <a:rPr sz="1400" b="0" spc="-15" dirty="0">
                <a:solidFill>
                  <a:srgbClr val="1A1A1A"/>
                </a:solidFill>
                <a:latin typeface="BIZ UDP明朝 Medium"/>
                <a:cs typeface="BIZ UDP明朝 Medium"/>
              </a:rPr>
              <a:t>大豆粕は、満鉄によってヨーロッパ</a:t>
            </a:r>
            <a:r>
              <a:rPr sz="1400" b="0" spc="-20" dirty="0">
                <a:solidFill>
                  <a:srgbClr val="1A1A1A"/>
                </a:solidFill>
                <a:latin typeface="BIZ UDP明朝 Medium"/>
                <a:cs typeface="BIZ UDP明朝 Medium"/>
              </a:rPr>
              <a:t>に輸出された。</a:t>
            </a:r>
            <a:endParaRPr sz="1400">
              <a:latin typeface="BIZ UDP明朝 Medium"/>
              <a:cs typeface="BIZ UDP明朝 Medium"/>
            </a:endParaRPr>
          </a:p>
        </p:txBody>
      </p:sp>
      <p:sp>
        <p:nvSpPr>
          <p:cNvPr id="12" name="object 12"/>
          <p:cNvSpPr txBox="1"/>
          <p:nvPr/>
        </p:nvSpPr>
        <p:spPr>
          <a:xfrm>
            <a:off x="2561138" y="851001"/>
            <a:ext cx="1720214" cy="239395"/>
          </a:xfrm>
          <a:prstGeom prst="rect">
            <a:avLst/>
          </a:prstGeom>
        </p:spPr>
        <p:txBody>
          <a:bodyPr vert="horz" wrap="square" lIns="0" tIns="13335" rIns="0" bIns="0" rtlCol="0">
            <a:spAutoFit/>
          </a:bodyPr>
          <a:lstStyle/>
          <a:p>
            <a:pPr marL="12700">
              <a:lnSpc>
                <a:spcPct val="100000"/>
              </a:lnSpc>
              <a:spcBef>
                <a:spcPts val="105"/>
              </a:spcBef>
            </a:pPr>
            <a:r>
              <a:rPr sz="1400" b="0" spc="-5" dirty="0">
                <a:solidFill>
                  <a:srgbClr val="1A1A1A"/>
                </a:solidFill>
                <a:latin typeface="BIZ UDP明朝 Medium"/>
                <a:cs typeface="BIZ UDP明朝 Medium"/>
              </a:rPr>
              <a:t>三井物産・山本条太郎</a:t>
            </a:r>
            <a:endParaRPr sz="1400">
              <a:latin typeface="BIZ UDP明朝 Medium"/>
              <a:cs typeface="BIZ UDP明朝 Medium"/>
            </a:endParaRPr>
          </a:p>
        </p:txBody>
      </p:sp>
      <p:sp>
        <p:nvSpPr>
          <p:cNvPr id="13" name="object 13"/>
          <p:cNvSpPr txBox="1"/>
          <p:nvPr/>
        </p:nvSpPr>
        <p:spPr>
          <a:xfrm>
            <a:off x="2882627" y="1064435"/>
            <a:ext cx="1076960" cy="239395"/>
          </a:xfrm>
          <a:prstGeom prst="rect">
            <a:avLst/>
          </a:prstGeom>
        </p:spPr>
        <p:txBody>
          <a:bodyPr vert="horz" wrap="square" lIns="0" tIns="13335" rIns="0" bIns="0" rtlCol="0">
            <a:spAutoFit/>
          </a:bodyPr>
          <a:lstStyle/>
          <a:p>
            <a:pPr marL="12700">
              <a:lnSpc>
                <a:spcPct val="100000"/>
              </a:lnSpc>
              <a:spcBef>
                <a:spcPts val="105"/>
              </a:spcBef>
            </a:pPr>
            <a:r>
              <a:rPr sz="1400" b="0" spc="-15" dirty="0">
                <a:solidFill>
                  <a:srgbClr val="1A1A1A"/>
                </a:solidFill>
                <a:latin typeface="BIZ UDP明朝 Medium"/>
                <a:cs typeface="BIZ UDP明朝 Medium"/>
              </a:rPr>
              <a:t>後に満鉄総裁</a:t>
            </a:r>
            <a:endParaRPr sz="1400">
              <a:latin typeface="BIZ UDP明朝 Medium"/>
              <a:cs typeface="BIZ UDP明朝 Medium"/>
            </a:endParaRPr>
          </a:p>
        </p:txBody>
      </p:sp>
      <p:pic>
        <p:nvPicPr>
          <p:cNvPr id="14" name="object 14"/>
          <p:cNvPicPr/>
          <p:nvPr/>
        </p:nvPicPr>
        <p:blipFill>
          <a:blip r:embed="rId6" cstate="print"/>
          <a:stretch>
            <a:fillRect/>
          </a:stretch>
        </p:blipFill>
        <p:spPr>
          <a:xfrm>
            <a:off x="8346947" y="3934967"/>
            <a:ext cx="3358895" cy="1982723"/>
          </a:xfrm>
          <a:prstGeom prst="rect">
            <a:avLst/>
          </a:prstGeom>
        </p:spPr>
      </p:pic>
      <p:sp>
        <p:nvSpPr>
          <p:cNvPr id="15" name="object 15"/>
          <p:cNvSpPr txBox="1"/>
          <p:nvPr/>
        </p:nvSpPr>
        <p:spPr>
          <a:xfrm>
            <a:off x="6484292" y="6025356"/>
            <a:ext cx="4919345" cy="666750"/>
          </a:xfrm>
          <a:prstGeom prst="rect">
            <a:avLst/>
          </a:prstGeom>
        </p:spPr>
        <p:txBody>
          <a:bodyPr vert="horz" wrap="square" lIns="0" tIns="12700" rIns="0" bIns="0" rtlCol="0">
            <a:spAutoFit/>
          </a:bodyPr>
          <a:lstStyle/>
          <a:p>
            <a:pPr marL="12700">
              <a:lnSpc>
                <a:spcPct val="100000"/>
              </a:lnSpc>
              <a:spcBef>
                <a:spcPts val="100"/>
              </a:spcBef>
            </a:pPr>
            <a:r>
              <a:rPr sz="1400" b="0" spc="-20" dirty="0">
                <a:solidFill>
                  <a:srgbClr val="1A1A1A"/>
                </a:solidFill>
                <a:latin typeface="BIZ UDP明朝 Medium"/>
                <a:cs typeface="BIZ UDP明朝 Medium"/>
              </a:rPr>
              <a:t>中国におけるオイルシェールの可採埋蔵量が増加。</a:t>
            </a:r>
            <a:endParaRPr sz="1400">
              <a:latin typeface="BIZ UDP明朝 Medium"/>
              <a:cs typeface="BIZ UDP明朝 Medium"/>
            </a:endParaRPr>
          </a:p>
          <a:p>
            <a:pPr marL="12700">
              <a:lnSpc>
                <a:spcPct val="100000"/>
              </a:lnSpc>
              <a:spcBef>
                <a:spcPts val="5"/>
              </a:spcBef>
            </a:pPr>
            <a:r>
              <a:rPr sz="1400" b="0" dirty="0">
                <a:solidFill>
                  <a:srgbClr val="1A1A1A"/>
                </a:solidFill>
                <a:latin typeface="BIZ UDP明朝 Medium"/>
                <a:cs typeface="BIZ UDP明朝 Medium"/>
              </a:rPr>
              <a:t>2017</a:t>
            </a:r>
            <a:r>
              <a:rPr sz="1400" b="0" spc="-15" dirty="0">
                <a:solidFill>
                  <a:srgbClr val="1A1A1A"/>
                </a:solidFill>
                <a:latin typeface="BIZ UDP明朝 Medium"/>
                <a:cs typeface="BIZ UDP明朝 Medium"/>
              </a:rPr>
              <a:t>年に可採埋蔵量が</a:t>
            </a:r>
            <a:r>
              <a:rPr sz="1400" b="0" spc="-10" dirty="0">
                <a:solidFill>
                  <a:srgbClr val="1A1A1A"/>
                </a:solidFill>
                <a:latin typeface="BIZ UDP明朝 Medium"/>
                <a:cs typeface="BIZ UDP明朝 Medium"/>
              </a:rPr>
              <a:t>1000</a:t>
            </a:r>
            <a:r>
              <a:rPr sz="1400" b="0" spc="-20" dirty="0">
                <a:solidFill>
                  <a:srgbClr val="1A1A1A"/>
                </a:solidFill>
                <a:latin typeface="BIZ UDP明朝 Medium"/>
                <a:cs typeface="BIZ UDP明朝 Medium"/>
              </a:rPr>
              <a:t>億立方メートルを超える油田が、</a:t>
            </a:r>
            <a:endParaRPr sz="1400">
              <a:latin typeface="BIZ UDP明朝 Medium"/>
              <a:cs typeface="BIZ UDP明朝 Medium"/>
            </a:endParaRPr>
          </a:p>
          <a:p>
            <a:pPr marL="12700">
              <a:lnSpc>
                <a:spcPct val="100000"/>
              </a:lnSpc>
            </a:pPr>
            <a:r>
              <a:rPr sz="1400" b="0" dirty="0">
                <a:solidFill>
                  <a:srgbClr val="1A1A1A"/>
                </a:solidFill>
                <a:latin typeface="BIZ UDP明朝 Medium"/>
                <a:cs typeface="BIZ UDP明朝 Medium"/>
              </a:rPr>
              <a:t>2</a:t>
            </a:r>
            <a:r>
              <a:rPr sz="1400" b="0" spc="-10" dirty="0">
                <a:solidFill>
                  <a:srgbClr val="1A1A1A"/>
                </a:solidFill>
                <a:latin typeface="BIZ UDP明朝 Medium"/>
                <a:cs typeface="BIZ UDP明朝 Medium"/>
              </a:rPr>
              <a:t>カ所発見され2018</a:t>
            </a:r>
            <a:r>
              <a:rPr sz="1400" b="0" spc="-15" dirty="0">
                <a:solidFill>
                  <a:srgbClr val="1A1A1A"/>
                </a:solidFill>
                <a:latin typeface="BIZ UDP明朝 Medium"/>
                <a:cs typeface="BIZ UDP明朝 Medium"/>
              </a:rPr>
              <a:t>年</a:t>
            </a:r>
            <a:r>
              <a:rPr sz="1400" b="0" dirty="0">
                <a:solidFill>
                  <a:srgbClr val="1A1A1A"/>
                </a:solidFill>
                <a:latin typeface="BIZ UDP明朝 Medium"/>
                <a:cs typeface="BIZ UDP明朝 Medium"/>
              </a:rPr>
              <a:t>4</a:t>
            </a:r>
            <a:r>
              <a:rPr sz="1400" b="0" spc="-15" dirty="0">
                <a:solidFill>
                  <a:srgbClr val="1A1A1A"/>
                </a:solidFill>
                <a:latin typeface="BIZ UDP明朝 Medium"/>
                <a:cs typeface="BIZ UDP明朝 Medium"/>
              </a:rPr>
              <a:t>月には</a:t>
            </a:r>
            <a:r>
              <a:rPr sz="1400" b="0" dirty="0">
                <a:solidFill>
                  <a:srgbClr val="1A1A1A"/>
                </a:solidFill>
                <a:latin typeface="BIZ UDP明朝 Medium"/>
                <a:cs typeface="BIZ UDP明朝 Medium"/>
              </a:rPr>
              <a:t>1</a:t>
            </a:r>
            <a:r>
              <a:rPr sz="1400" b="0" spc="-20" dirty="0">
                <a:solidFill>
                  <a:srgbClr val="1A1A1A"/>
                </a:solidFill>
                <a:latin typeface="BIZ UDP明朝 Medium"/>
                <a:cs typeface="BIZ UDP明朝 Medium"/>
              </a:rPr>
              <a:t>兆立方メートルを超えたと報道。</a:t>
            </a:r>
            <a:endParaRPr sz="1400">
              <a:latin typeface="BIZ UDP明朝 Medium"/>
              <a:cs typeface="BIZ UDP明朝 Medium"/>
            </a:endParaRPr>
          </a:p>
        </p:txBody>
      </p:sp>
      <p:pic>
        <p:nvPicPr>
          <p:cNvPr id="16" name="object 16"/>
          <p:cNvPicPr/>
          <p:nvPr/>
        </p:nvPicPr>
        <p:blipFill>
          <a:blip r:embed="rId7" cstate="print"/>
          <a:stretch>
            <a:fillRect/>
          </a:stretch>
        </p:blipFill>
        <p:spPr>
          <a:xfrm>
            <a:off x="6405372" y="3924300"/>
            <a:ext cx="1798319" cy="1996439"/>
          </a:xfrm>
          <a:prstGeom prst="rect">
            <a:avLst/>
          </a:prstGeom>
        </p:spPr>
      </p:pic>
      <p:pic>
        <p:nvPicPr>
          <p:cNvPr id="17" name="object 17"/>
          <p:cNvPicPr/>
          <p:nvPr/>
        </p:nvPicPr>
        <p:blipFill>
          <a:blip r:embed="rId8" cstate="print"/>
          <a:stretch>
            <a:fillRect/>
          </a:stretch>
        </p:blipFill>
        <p:spPr>
          <a:xfrm>
            <a:off x="73006" y="1290828"/>
            <a:ext cx="2589421" cy="2372867"/>
          </a:xfrm>
          <a:prstGeom prst="rect">
            <a:avLst/>
          </a:prstGeom>
        </p:spPr>
      </p:pic>
      <p:sp>
        <p:nvSpPr>
          <p:cNvPr id="18" name="object 18"/>
          <p:cNvSpPr txBox="1"/>
          <p:nvPr/>
        </p:nvSpPr>
        <p:spPr>
          <a:xfrm>
            <a:off x="559465" y="909874"/>
            <a:ext cx="1472565" cy="453390"/>
          </a:xfrm>
          <a:prstGeom prst="rect">
            <a:avLst/>
          </a:prstGeom>
        </p:spPr>
        <p:txBody>
          <a:bodyPr vert="horz" wrap="square" lIns="0" tIns="13335" rIns="0" bIns="0" rtlCol="0">
            <a:spAutoFit/>
          </a:bodyPr>
          <a:lstStyle/>
          <a:p>
            <a:pPr marL="12700" marR="5080" indent="43815">
              <a:lnSpc>
                <a:spcPct val="100000"/>
              </a:lnSpc>
              <a:spcBef>
                <a:spcPts val="105"/>
              </a:spcBef>
            </a:pPr>
            <a:r>
              <a:rPr sz="1400" b="0" spc="-15" dirty="0">
                <a:solidFill>
                  <a:srgbClr val="1A1A1A"/>
                </a:solidFill>
                <a:latin typeface="BIZ UDP明朝 Medium"/>
                <a:cs typeface="BIZ UDP明朝 Medium"/>
              </a:rPr>
              <a:t>大豆の用途は広く捨てるところがない</a:t>
            </a:r>
            <a:endParaRPr sz="1400">
              <a:latin typeface="BIZ UDP明朝 Medium"/>
              <a:cs typeface="BIZ UDP明朝 Medium"/>
            </a:endParaRPr>
          </a:p>
        </p:txBody>
      </p:sp>
      <p:sp>
        <p:nvSpPr>
          <p:cNvPr id="19" name="object 19"/>
          <p:cNvSpPr txBox="1"/>
          <p:nvPr/>
        </p:nvSpPr>
        <p:spPr>
          <a:xfrm>
            <a:off x="270249" y="3655640"/>
            <a:ext cx="2066289" cy="239395"/>
          </a:xfrm>
          <a:prstGeom prst="rect">
            <a:avLst/>
          </a:prstGeom>
        </p:spPr>
        <p:txBody>
          <a:bodyPr vert="horz" wrap="square" lIns="0" tIns="12700" rIns="0" bIns="0" rtlCol="0">
            <a:spAutoFit/>
          </a:bodyPr>
          <a:lstStyle/>
          <a:p>
            <a:pPr marL="12700">
              <a:lnSpc>
                <a:spcPct val="100000"/>
              </a:lnSpc>
              <a:spcBef>
                <a:spcPts val="100"/>
              </a:spcBef>
            </a:pPr>
            <a:r>
              <a:rPr sz="1400" b="0" spc="-15" dirty="0">
                <a:solidFill>
                  <a:srgbClr val="1A1A1A"/>
                </a:solidFill>
                <a:latin typeface="BIZ UDP明朝 Medium"/>
                <a:cs typeface="BIZ UDP明朝 Medium"/>
              </a:rPr>
              <a:t>三井物産は、大豆粕も輸出</a:t>
            </a:r>
            <a:endParaRPr sz="1400">
              <a:latin typeface="BIZ UDP明朝 Medium"/>
              <a:cs typeface="BIZ UDP明朝 Medium"/>
            </a:endParaRPr>
          </a:p>
        </p:txBody>
      </p:sp>
      <p:sp>
        <p:nvSpPr>
          <p:cNvPr id="20" name="object 20"/>
          <p:cNvSpPr txBox="1"/>
          <p:nvPr/>
        </p:nvSpPr>
        <p:spPr>
          <a:xfrm>
            <a:off x="7284173" y="1020069"/>
            <a:ext cx="2398395" cy="239395"/>
          </a:xfrm>
          <a:prstGeom prst="rect">
            <a:avLst/>
          </a:prstGeom>
        </p:spPr>
        <p:txBody>
          <a:bodyPr vert="horz" wrap="square" lIns="0" tIns="13335" rIns="0" bIns="0" rtlCol="0">
            <a:spAutoFit/>
          </a:bodyPr>
          <a:lstStyle/>
          <a:p>
            <a:pPr marL="12700">
              <a:lnSpc>
                <a:spcPct val="100000"/>
              </a:lnSpc>
              <a:spcBef>
                <a:spcPts val="105"/>
              </a:spcBef>
            </a:pPr>
            <a:r>
              <a:rPr sz="1400" b="0" spc="-15" dirty="0">
                <a:solidFill>
                  <a:srgbClr val="1A1A1A"/>
                </a:solidFill>
                <a:latin typeface="BIZ UDP明朝 Medium"/>
                <a:cs typeface="BIZ UDP明朝 Medium"/>
              </a:rPr>
              <a:t>石炭は遍満するユビキタス資源</a:t>
            </a:r>
            <a:endParaRPr sz="1400">
              <a:latin typeface="BIZ UDP明朝 Medium"/>
              <a:cs typeface="BIZ UDP明朝 Medium"/>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D4F2E93-AC7B-4DA9-957C-0C26281EDD6F}"/>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テキスト ボックス 2">
            <a:extLst>
              <a:ext uri="{FF2B5EF4-FFF2-40B4-BE49-F238E27FC236}">
                <a16:creationId xmlns:a16="http://schemas.microsoft.com/office/drawing/2014/main" id="{63FA46BB-557C-4924-B02D-582E1A03F958}"/>
              </a:ext>
            </a:extLst>
          </p:cNvPr>
          <p:cNvSpPr txBox="1"/>
          <p:nvPr/>
        </p:nvSpPr>
        <p:spPr>
          <a:xfrm>
            <a:off x="5031679" y="124581"/>
            <a:ext cx="2128641" cy="523220"/>
          </a:xfrm>
          <a:prstGeom prst="rect">
            <a:avLst/>
          </a:prstGeom>
          <a:noFill/>
        </p:spPr>
        <p:txBody>
          <a:bodyPr wrap="square" rtlCol="0">
            <a:spAutoFit/>
          </a:bodyPr>
          <a:lstStyle/>
          <a:p>
            <a:pPr algn="ctr"/>
            <a:r>
              <a:rPr kumimoji="1" lang="ja-JP" altLang="en-US" sz="2800" dirty="0">
                <a:latin typeface="UD デジタル 教科書体 NK-R" panose="02020400000000000000" pitchFamily="18" charset="-128"/>
                <a:ea typeface="UD デジタル 教科書体 NK-R" panose="02020400000000000000" pitchFamily="18" charset="-128"/>
              </a:rPr>
              <a:t>清朝末期</a:t>
            </a:r>
          </a:p>
        </p:txBody>
      </p:sp>
      <p:pic>
        <p:nvPicPr>
          <p:cNvPr id="3074" name="Picture 2" descr="清朝末期 ─ 開国・近代化・腐敗・アヘン戦争・南京条約・アロー戦争・天津条約・太平天国の乱・洋務運動">
            <a:extLst>
              <a:ext uri="{FF2B5EF4-FFF2-40B4-BE49-F238E27FC236}">
                <a16:creationId xmlns:a16="http://schemas.microsoft.com/office/drawing/2014/main" id="{E7EE8699-2986-42F0-AC87-ECB7CED24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61" y="819538"/>
            <a:ext cx="5952154" cy="334808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08D08FF1-C401-49EC-9C0E-FD3801E49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122" y="819538"/>
            <a:ext cx="5430417" cy="334179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03E3E10-6BA4-4021-9B73-FAE6C25B1807}"/>
              </a:ext>
            </a:extLst>
          </p:cNvPr>
          <p:cNvSpPr txBox="1"/>
          <p:nvPr/>
        </p:nvSpPr>
        <p:spPr>
          <a:xfrm>
            <a:off x="9204357" y="328931"/>
            <a:ext cx="2752531"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満洲は漢人侵入禁止！</a:t>
            </a:r>
            <a:endParaRPr lang="en-US" altLang="ja-JP"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B4701D3A-197C-4A96-B66A-0C2EDEBF949B}"/>
              </a:ext>
            </a:extLst>
          </p:cNvPr>
          <p:cNvSpPr txBox="1"/>
          <p:nvPr/>
        </p:nvSpPr>
        <p:spPr>
          <a:xfrm>
            <a:off x="6438122" y="3935913"/>
            <a:ext cx="4384612" cy="246221"/>
          </a:xfrm>
          <a:prstGeom prst="rect">
            <a:avLst/>
          </a:prstGeom>
          <a:noFill/>
        </p:spPr>
        <p:txBody>
          <a:bodyPr wrap="square">
            <a:spAutoFit/>
          </a:bodyPr>
          <a:lstStyle/>
          <a:p>
            <a:r>
              <a:rPr lang="en-US" altLang="ja-JP" sz="1000" dirty="0">
                <a:latin typeface="Amasis MT Pro Black" panose="02040A04050005020304" pitchFamily="18" charset="0"/>
              </a:rPr>
              <a:t>https://histrace.com/overview_history/first_qing_dynasty/</a:t>
            </a:r>
            <a:endParaRPr lang="ja-JP" altLang="en-US" sz="1000" dirty="0">
              <a:latin typeface="Amasis MT Pro Black" panose="02040A04050005020304" pitchFamily="18" charset="0"/>
            </a:endParaRPr>
          </a:p>
        </p:txBody>
      </p:sp>
      <p:pic>
        <p:nvPicPr>
          <p:cNvPr id="12296" name="Picture 8" descr="大判◇ 愛新覚羅 溥儀 ◇ 満州事変 映画 戦争資料 軍事資料 古写真 入手困難(印刷物)｜売買されたオークション情報、ヤフオク!  の商品情報をアーカイブ公開 - オークファン（aucfan.com）">
            <a:extLst>
              <a:ext uri="{FF2B5EF4-FFF2-40B4-BE49-F238E27FC236}">
                <a16:creationId xmlns:a16="http://schemas.microsoft.com/office/drawing/2014/main" id="{8FD0AFA8-2C9B-46C6-98B2-C3E789611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6133" y="4422613"/>
            <a:ext cx="1521472" cy="2031244"/>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皇帝は自ら満州へ行った - かつて日本は美しかった">
            <a:extLst>
              <a:ext uri="{FF2B5EF4-FFF2-40B4-BE49-F238E27FC236}">
                <a16:creationId xmlns:a16="http://schemas.microsoft.com/office/drawing/2014/main" id="{AC72727D-FE58-4BFC-88A5-9B9046D72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0428" y="4434817"/>
            <a:ext cx="1211424" cy="201904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29CBF81F-E4A0-4708-9E25-144CCA5D15F7}"/>
              </a:ext>
            </a:extLst>
          </p:cNvPr>
          <p:cNvSpPr txBox="1"/>
          <p:nvPr/>
        </p:nvSpPr>
        <p:spPr>
          <a:xfrm>
            <a:off x="7693862" y="4191659"/>
            <a:ext cx="1211424"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宣統帝（溥儀）</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B10DFD16-1BFB-4CB1-B129-D31035B1122E}"/>
              </a:ext>
            </a:extLst>
          </p:cNvPr>
          <p:cNvSpPr txBox="1"/>
          <p:nvPr/>
        </p:nvSpPr>
        <p:spPr>
          <a:xfrm>
            <a:off x="9093068" y="4191659"/>
            <a:ext cx="1278293"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満洲国皇帝</a:t>
            </a:r>
          </a:p>
        </p:txBody>
      </p:sp>
      <p:pic>
        <p:nvPicPr>
          <p:cNvPr id="12300" name="Picture 12" descr="光緒帝 - Wikipedia">
            <a:extLst>
              <a:ext uri="{FF2B5EF4-FFF2-40B4-BE49-F238E27FC236}">
                <a16:creationId xmlns:a16="http://schemas.microsoft.com/office/drawing/2014/main" id="{20D2AB6C-A468-4AB2-ABED-6C8619DBF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7902" y="4422613"/>
            <a:ext cx="1234263" cy="203124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469A5B23-EE02-48C1-ADE1-6CCCE76AEC6F}"/>
              </a:ext>
            </a:extLst>
          </p:cNvPr>
          <p:cNvSpPr txBox="1"/>
          <p:nvPr/>
        </p:nvSpPr>
        <p:spPr>
          <a:xfrm>
            <a:off x="6337458" y="4182014"/>
            <a:ext cx="1211424"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光緒帝</a:t>
            </a:r>
            <a:endParaRPr kumimoji="1" lang="ja-JP" altLang="en-US" sz="1200" dirty="0">
              <a:latin typeface="BIZ UDPゴシック" panose="020B0400000000000000" pitchFamily="50" charset="-128"/>
              <a:ea typeface="BIZ UDPゴシック" panose="020B0400000000000000" pitchFamily="50" charset="-128"/>
            </a:endParaRPr>
          </a:p>
        </p:txBody>
      </p:sp>
      <p:pic>
        <p:nvPicPr>
          <p:cNvPr id="12302" name="Picture 14" descr="同治帝 - Wikipedia">
            <a:extLst>
              <a:ext uri="{FF2B5EF4-FFF2-40B4-BE49-F238E27FC236}">
                <a16:creationId xmlns:a16="http://schemas.microsoft.com/office/drawing/2014/main" id="{9B65FA16-3B63-437B-9014-F0C332637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4964" y="4422613"/>
            <a:ext cx="1203771" cy="202484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中国三大悪女の一人・西太后 嫉妬深く、ライバルたちを虐殺したのは本当か？ - BUSHOO!JAPAN（武将ジャパン）">
            <a:extLst>
              <a:ext uri="{FF2B5EF4-FFF2-40B4-BE49-F238E27FC236}">
                <a16:creationId xmlns:a16="http://schemas.microsoft.com/office/drawing/2014/main" id="{33C9E78E-E7B9-45D8-B332-8BF78268DE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4261" y="4422613"/>
            <a:ext cx="1483852" cy="202484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32B043C-7174-48B2-A38E-7B72DFAAF3A6}"/>
              </a:ext>
            </a:extLst>
          </p:cNvPr>
          <p:cNvSpPr txBox="1"/>
          <p:nvPr/>
        </p:nvSpPr>
        <p:spPr>
          <a:xfrm>
            <a:off x="4813404" y="4179935"/>
            <a:ext cx="1211424"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西太后</a:t>
            </a:r>
          </a:p>
        </p:txBody>
      </p:sp>
      <p:sp>
        <p:nvSpPr>
          <p:cNvPr id="23" name="テキスト ボックス 22">
            <a:extLst>
              <a:ext uri="{FF2B5EF4-FFF2-40B4-BE49-F238E27FC236}">
                <a16:creationId xmlns:a16="http://schemas.microsoft.com/office/drawing/2014/main" id="{85ED5773-3B04-47E4-86C7-6E129259B09D}"/>
              </a:ext>
            </a:extLst>
          </p:cNvPr>
          <p:cNvSpPr txBox="1"/>
          <p:nvPr/>
        </p:nvSpPr>
        <p:spPr>
          <a:xfrm>
            <a:off x="3247311" y="4179935"/>
            <a:ext cx="1211424"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同治帝</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9" name="矢印: 左 8">
            <a:extLst>
              <a:ext uri="{FF2B5EF4-FFF2-40B4-BE49-F238E27FC236}">
                <a16:creationId xmlns:a16="http://schemas.microsoft.com/office/drawing/2014/main" id="{E769B81C-3D0D-4568-AEF5-48026B8F1D5D}"/>
              </a:ext>
            </a:extLst>
          </p:cNvPr>
          <p:cNvSpPr/>
          <p:nvPr/>
        </p:nvSpPr>
        <p:spPr>
          <a:xfrm rot="16200000">
            <a:off x="10214287" y="698066"/>
            <a:ext cx="459560" cy="40302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清 - Wikipedia">
            <a:extLst>
              <a:ext uri="{FF2B5EF4-FFF2-40B4-BE49-F238E27FC236}">
                <a16:creationId xmlns:a16="http://schemas.microsoft.com/office/drawing/2014/main" id="{6F1268B8-FE8B-48DB-911C-455995F1CB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310" y="4434817"/>
            <a:ext cx="3044968" cy="2028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愛新覚羅氏 - Wikipedia">
            <a:extLst>
              <a:ext uri="{FF2B5EF4-FFF2-40B4-BE49-F238E27FC236}">
                <a16:creationId xmlns:a16="http://schemas.microsoft.com/office/drawing/2014/main" id="{E29107D1-C8B7-4D90-AE81-AC96F9213B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04520" y="4412510"/>
            <a:ext cx="1690592" cy="202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833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D4F2E93-AC7B-4DA9-957C-0C26281EDD6F}"/>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テキスト ボックス 2">
            <a:extLst>
              <a:ext uri="{FF2B5EF4-FFF2-40B4-BE49-F238E27FC236}">
                <a16:creationId xmlns:a16="http://schemas.microsoft.com/office/drawing/2014/main" id="{63FA46BB-557C-4924-B02D-582E1A03F958}"/>
              </a:ext>
            </a:extLst>
          </p:cNvPr>
          <p:cNvSpPr txBox="1"/>
          <p:nvPr/>
        </p:nvSpPr>
        <p:spPr>
          <a:xfrm>
            <a:off x="3582955" y="233822"/>
            <a:ext cx="5026090" cy="523220"/>
          </a:xfrm>
          <a:prstGeom prst="rect">
            <a:avLst/>
          </a:prstGeom>
          <a:noFill/>
        </p:spPr>
        <p:txBody>
          <a:bodyPr wrap="square" rtlCol="0">
            <a:spAutoFit/>
          </a:bodyPr>
          <a:lstStyle/>
          <a:p>
            <a:pPr algn="ctr"/>
            <a:r>
              <a:rPr lang="ja-JP" altLang="en-US" sz="2800" dirty="0">
                <a:latin typeface="UD デジタル 教科書体 NK-R" panose="02020400000000000000" pitchFamily="18" charset="-128"/>
                <a:ea typeface="UD デジタル 教科書体 NK-R" panose="02020400000000000000" pitchFamily="18" charset="-128"/>
              </a:rPr>
              <a:t>フィリピン革命と布引丸事件</a:t>
            </a:r>
            <a:endParaRPr kumimoji="1" lang="ja-JP" altLang="en-US" sz="2800" dirty="0">
              <a:latin typeface="UD デジタル 教科書体 NK-R" panose="02020400000000000000" pitchFamily="18" charset="-128"/>
              <a:ea typeface="UD デジタル 教科書体 NK-R" panose="02020400000000000000" pitchFamily="18" charset="-128"/>
            </a:endParaRPr>
          </a:p>
        </p:txBody>
      </p:sp>
      <p:pic>
        <p:nvPicPr>
          <p:cNvPr id="1028" name="Picture 4">
            <a:extLst>
              <a:ext uri="{FF2B5EF4-FFF2-40B4-BE49-F238E27FC236}">
                <a16:creationId xmlns:a16="http://schemas.microsoft.com/office/drawing/2014/main" id="{78370E19-2739-427E-A8EA-710CB8489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1362" y="2179412"/>
            <a:ext cx="4310959" cy="169564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8251679-3CA2-47DA-BA8E-BF4D199F4087}"/>
              </a:ext>
            </a:extLst>
          </p:cNvPr>
          <p:cNvSpPr txBox="1"/>
          <p:nvPr/>
        </p:nvSpPr>
        <p:spPr>
          <a:xfrm>
            <a:off x="6343194" y="1066254"/>
            <a:ext cx="5264088"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大倉喜八郎（大倉財閥）が</a:t>
            </a:r>
            <a:r>
              <a:rPr kumimoji="1" lang="ja-JP" altLang="en-US" dirty="0">
                <a:latin typeface="BIZ UDPゴシック" panose="020B0400000000000000" pitchFamily="50" charset="-128"/>
                <a:ea typeface="BIZ UDPゴシック" panose="020B0400000000000000" pitchFamily="50" charset="-128"/>
              </a:rPr>
              <a:t>武器（村田銃</a:t>
            </a:r>
            <a:r>
              <a:rPr kumimoji="1" lang="en-US" altLang="ja-JP" dirty="0">
                <a:latin typeface="BIZ UDPゴシック" panose="020B0400000000000000" pitchFamily="50" charset="-128"/>
                <a:ea typeface="BIZ UDPゴシック" panose="020B0400000000000000" pitchFamily="50" charset="-128"/>
              </a:rPr>
              <a:t>5,000</a:t>
            </a:r>
            <a:r>
              <a:rPr kumimoji="1" lang="ja-JP" altLang="en-US" dirty="0">
                <a:latin typeface="BIZ UDPゴシック" panose="020B0400000000000000" pitchFamily="50" charset="-128"/>
                <a:ea typeface="BIZ UDPゴシック" panose="020B0400000000000000" pitchFamily="50" charset="-128"/>
              </a:rPr>
              <a:t>丁）、弾薬（日本陸軍の</a:t>
            </a:r>
            <a:r>
              <a:rPr kumimoji="1" lang="en-US" altLang="ja-JP" dirty="0">
                <a:latin typeface="BIZ UDPゴシック" panose="020B0400000000000000" pitchFamily="50" charset="-128"/>
                <a:ea typeface="BIZ UDPゴシック" panose="020B0400000000000000" pitchFamily="50" charset="-128"/>
              </a:rPr>
              <a:t>500</a:t>
            </a:r>
            <a:r>
              <a:rPr kumimoji="1" lang="ja-JP" altLang="en-US" dirty="0">
                <a:latin typeface="BIZ UDPゴシック" panose="020B0400000000000000" pitchFamily="50" charset="-128"/>
                <a:ea typeface="BIZ UDPゴシック" panose="020B0400000000000000" pitchFamily="50" charset="-128"/>
              </a:rPr>
              <a:t>万発）を提供</a:t>
            </a:r>
          </a:p>
        </p:txBody>
      </p:sp>
      <p:sp>
        <p:nvSpPr>
          <p:cNvPr id="5" name="矢印: 下 4">
            <a:extLst>
              <a:ext uri="{FF2B5EF4-FFF2-40B4-BE49-F238E27FC236}">
                <a16:creationId xmlns:a16="http://schemas.microsoft.com/office/drawing/2014/main" id="{FEB3016B-A120-4AE5-8082-E693905A3FE1}"/>
              </a:ext>
            </a:extLst>
          </p:cNvPr>
          <p:cNvSpPr/>
          <p:nvPr/>
        </p:nvSpPr>
        <p:spPr>
          <a:xfrm>
            <a:off x="8117632" y="1745084"/>
            <a:ext cx="1296955" cy="369331"/>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B3C7A7C-626B-4D1A-914B-C97C7E4CDBE4}"/>
              </a:ext>
            </a:extLst>
          </p:cNvPr>
          <p:cNvSpPr txBox="1"/>
          <p:nvPr/>
        </p:nvSpPr>
        <p:spPr>
          <a:xfrm>
            <a:off x="6794735" y="3875056"/>
            <a:ext cx="384421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布引丸（三井物産所有・売却）</a:t>
            </a:r>
          </a:p>
        </p:txBody>
      </p:sp>
      <p:pic>
        <p:nvPicPr>
          <p:cNvPr id="1030" name="Picture 6">
            <a:extLst>
              <a:ext uri="{FF2B5EF4-FFF2-40B4-BE49-F238E27FC236}">
                <a16:creationId xmlns:a16="http://schemas.microsoft.com/office/drawing/2014/main" id="{E533AD69-FA9F-4FEB-ACD8-3F052D162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97" y="1343254"/>
            <a:ext cx="5505450" cy="4600575"/>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0FA3D4C9-2A57-4DE2-BA43-DD0901292D7E}"/>
              </a:ext>
            </a:extLst>
          </p:cNvPr>
          <p:cNvSpPr txBox="1"/>
          <p:nvPr/>
        </p:nvSpPr>
        <p:spPr>
          <a:xfrm>
            <a:off x="2382479" y="1059313"/>
            <a:ext cx="3631941" cy="307777"/>
          </a:xfrm>
          <a:prstGeom prst="rect">
            <a:avLst/>
          </a:prstGeom>
          <a:noFill/>
        </p:spPr>
        <p:txBody>
          <a:bodyPr wrap="square">
            <a:spAutoFit/>
          </a:bodyPr>
          <a:lstStyle/>
          <a:p>
            <a:pPr algn="ctr"/>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出所：浜島書店「アカデミア世界史」</a:t>
            </a:r>
            <a:endParaRPr lang="ja-JP" altLang="en-US" sz="1400"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611CC878-84EA-4A6C-895C-416764C9E812}"/>
              </a:ext>
            </a:extLst>
          </p:cNvPr>
          <p:cNvSpPr/>
          <p:nvPr/>
        </p:nvSpPr>
        <p:spPr>
          <a:xfrm>
            <a:off x="6430825" y="4685473"/>
            <a:ext cx="1272072" cy="74630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solidFill>
                  <a:schemeClr val="bg1"/>
                </a:solidFill>
              </a:rPr>
              <a:t>孫文</a:t>
            </a:r>
          </a:p>
        </p:txBody>
      </p:sp>
      <p:sp>
        <p:nvSpPr>
          <p:cNvPr id="8" name="矢印: 左 7">
            <a:extLst>
              <a:ext uri="{FF2B5EF4-FFF2-40B4-BE49-F238E27FC236}">
                <a16:creationId xmlns:a16="http://schemas.microsoft.com/office/drawing/2014/main" id="{49F9904F-299F-494C-8379-6CE98D257A42}"/>
              </a:ext>
            </a:extLst>
          </p:cNvPr>
          <p:cNvSpPr/>
          <p:nvPr/>
        </p:nvSpPr>
        <p:spPr>
          <a:xfrm>
            <a:off x="5685647" y="4765774"/>
            <a:ext cx="654981" cy="60444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左 15">
            <a:extLst>
              <a:ext uri="{FF2B5EF4-FFF2-40B4-BE49-F238E27FC236}">
                <a16:creationId xmlns:a16="http://schemas.microsoft.com/office/drawing/2014/main" id="{420AD749-74AF-411E-B680-8C9AEBCC184A}"/>
              </a:ext>
            </a:extLst>
          </p:cNvPr>
          <p:cNvSpPr/>
          <p:nvPr/>
        </p:nvSpPr>
        <p:spPr>
          <a:xfrm>
            <a:off x="5685647" y="2820181"/>
            <a:ext cx="702713" cy="60444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F12692F-0054-438B-ACC7-890A583F893E}"/>
              </a:ext>
            </a:extLst>
          </p:cNvPr>
          <p:cNvSpPr txBox="1"/>
          <p:nvPr/>
        </p:nvSpPr>
        <p:spPr>
          <a:xfrm>
            <a:off x="11228422" y="2326350"/>
            <a:ext cx="553998" cy="1592101"/>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日本陸軍</a:t>
            </a:r>
          </a:p>
        </p:txBody>
      </p:sp>
      <p:sp>
        <p:nvSpPr>
          <p:cNvPr id="18" name="矢印: 左 17">
            <a:extLst>
              <a:ext uri="{FF2B5EF4-FFF2-40B4-BE49-F238E27FC236}">
                <a16:creationId xmlns:a16="http://schemas.microsoft.com/office/drawing/2014/main" id="{0E973EDC-5407-4BE1-BB9B-ABB7074B2CEA}"/>
              </a:ext>
            </a:extLst>
          </p:cNvPr>
          <p:cNvSpPr/>
          <p:nvPr/>
        </p:nvSpPr>
        <p:spPr>
          <a:xfrm>
            <a:off x="10922474" y="2725014"/>
            <a:ext cx="369919" cy="60444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3FB600B4-42CD-4FA2-AD45-D5D0034E148B}"/>
              </a:ext>
            </a:extLst>
          </p:cNvPr>
          <p:cNvSpPr/>
          <p:nvPr/>
        </p:nvSpPr>
        <p:spPr>
          <a:xfrm>
            <a:off x="8900132" y="4685473"/>
            <a:ext cx="1607975" cy="7463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dirty="0">
                <a:solidFill>
                  <a:schemeClr val="tx1"/>
                </a:solidFill>
              </a:rPr>
              <a:t>陳少白</a:t>
            </a:r>
            <a:endParaRPr kumimoji="1" lang="ja-JP" altLang="en-US" sz="3200" b="1" dirty="0">
              <a:solidFill>
                <a:schemeClr val="tx1"/>
              </a:solidFill>
            </a:endParaRPr>
          </a:p>
        </p:txBody>
      </p:sp>
      <p:sp>
        <p:nvSpPr>
          <p:cNvPr id="22" name="矢印: 左 21">
            <a:extLst>
              <a:ext uri="{FF2B5EF4-FFF2-40B4-BE49-F238E27FC236}">
                <a16:creationId xmlns:a16="http://schemas.microsoft.com/office/drawing/2014/main" id="{1C89B196-BC1A-4065-AFE5-943E81B681ED}"/>
              </a:ext>
            </a:extLst>
          </p:cNvPr>
          <p:cNvSpPr/>
          <p:nvPr/>
        </p:nvSpPr>
        <p:spPr>
          <a:xfrm>
            <a:off x="7724668" y="4765774"/>
            <a:ext cx="1097903" cy="60444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50C42B7C-5C92-41AB-A716-AC8A711A8D9A}"/>
              </a:ext>
            </a:extLst>
          </p:cNvPr>
          <p:cNvSpPr txBox="1"/>
          <p:nvPr/>
        </p:nvSpPr>
        <p:spPr>
          <a:xfrm>
            <a:off x="8675299" y="5439329"/>
            <a:ext cx="2143709"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興中会横浜支部</a:t>
            </a:r>
          </a:p>
        </p:txBody>
      </p:sp>
      <p:sp>
        <p:nvSpPr>
          <p:cNvPr id="25" name="テキスト ボックス 24">
            <a:extLst>
              <a:ext uri="{FF2B5EF4-FFF2-40B4-BE49-F238E27FC236}">
                <a16:creationId xmlns:a16="http://schemas.microsoft.com/office/drawing/2014/main" id="{AD1740BA-D1FB-440D-9714-F945EEC5BF32}"/>
              </a:ext>
            </a:extLst>
          </p:cNvPr>
          <p:cNvSpPr txBox="1"/>
          <p:nvPr/>
        </p:nvSpPr>
        <p:spPr>
          <a:xfrm>
            <a:off x="535801" y="543865"/>
            <a:ext cx="1960844"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黒龍会／玄洋社</a:t>
            </a:r>
          </a:p>
        </p:txBody>
      </p:sp>
      <p:sp>
        <p:nvSpPr>
          <p:cNvPr id="26" name="矢印: 下 25">
            <a:extLst>
              <a:ext uri="{FF2B5EF4-FFF2-40B4-BE49-F238E27FC236}">
                <a16:creationId xmlns:a16="http://schemas.microsoft.com/office/drawing/2014/main" id="{244A349C-7873-4F11-B6F2-18753045A5FA}"/>
              </a:ext>
            </a:extLst>
          </p:cNvPr>
          <p:cNvSpPr/>
          <p:nvPr/>
        </p:nvSpPr>
        <p:spPr>
          <a:xfrm>
            <a:off x="867746" y="914171"/>
            <a:ext cx="1296955" cy="369331"/>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3F78957-35D0-4D3C-ABB1-782ACCCFA9F1}"/>
              </a:ext>
            </a:extLst>
          </p:cNvPr>
          <p:cNvSpPr txBox="1"/>
          <p:nvPr/>
        </p:nvSpPr>
        <p:spPr>
          <a:xfrm>
            <a:off x="5750964" y="6044961"/>
            <a:ext cx="5679039"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フィリピン駐在武官：明石元次郎（陸軍参謀本部）</a:t>
            </a:r>
          </a:p>
        </p:txBody>
      </p:sp>
      <p:cxnSp>
        <p:nvCxnSpPr>
          <p:cNvPr id="12" name="コネクタ: カギ線 11">
            <a:extLst>
              <a:ext uri="{FF2B5EF4-FFF2-40B4-BE49-F238E27FC236}">
                <a16:creationId xmlns:a16="http://schemas.microsoft.com/office/drawing/2014/main" id="{D06C9002-3E7A-409B-A16B-B834BF50F439}"/>
              </a:ext>
            </a:extLst>
          </p:cNvPr>
          <p:cNvCxnSpPr>
            <a:endCxn id="1030" idx="2"/>
          </p:cNvCxnSpPr>
          <p:nvPr/>
        </p:nvCxnSpPr>
        <p:spPr>
          <a:xfrm rot="10800000">
            <a:off x="2932922" y="5943829"/>
            <a:ext cx="3163078" cy="317012"/>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4F1D9BE2-7D86-4326-A9EE-2F335054F972}"/>
              </a:ext>
            </a:extLst>
          </p:cNvPr>
          <p:cNvCxnSpPr>
            <a:cxnSpLocks/>
          </p:cNvCxnSpPr>
          <p:nvPr/>
        </p:nvCxnSpPr>
        <p:spPr>
          <a:xfrm rot="5400000">
            <a:off x="9976163" y="4695041"/>
            <a:ext cx="2621906" cy="509701"/>
          </a:xfrm>
          <a:prstGeom prst="bentConnector3">
            <a:avLst>
              <a:gd name="adj1" fmla="val 9982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40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D4F2E93-AC7B-4DA9-957C-0C26281EDD6F}"/>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テキスト ボックス 2">
            <a:extLst>
              <a:ext uri="{FF2B5EF4-FFF2-40B4-BE49-F238E27FC236}">
                <a16:creationId xmlns:a16="http://schemas.microsoft.com/office/drawing/2014/main" id="{63FA46BB-557C-4924-B02D-582E1A03F958}"/>
              </a:ext>
            </a:extLst>
          </p:cNvPr>
          <p:cNvSpPr txBox="1"/>
          <p:nvPr/>
        </p:nvSpPr>
        <p:spPr>
          <a:xfrm>
            <a:off x="3582955" y="168505"/>
            <a:ext cx="5026090" cy="523220"/>
          </a:xfrm>
          <a:prstGeom prst="rect">
            <a:avLst/>
          </a:prstGeom>
          <a:noFill/>
        </p:spPr>
        <p:txBody>
          <a:bodyPr wrap="square" rtlCol="0">
            <a:spAutoFit/>
          </a:bodyPr>
          <a:lstStyle/>
          <a:p>
            <a:pPr algn="ctr"/>
            <a:r>
              <a:rPr lang="ja-JP" altLang="en-US" sz="2800" dirty="0">
                <a:latin typeface="UD デジタル 教科書体 NK-R" panose="02020400000000000000" pitchFamily="18" charset="-128"/>
                <a:ea typeface="UD デジタル 教科書体 NK-R" panose="02020400000000000000" pitchFamily="18" charset="-128"/>
              </a:rPr>
              <a:t>ハワイ事変（革命）</a:t>
            </a:r>
            <a:endParaRPr kumimoji="1" lang="ja-JP" altLang="en-US" sz="2800" dirty="0">
              <a:latin typeface="UD デジタル 教科書体 NK-R" panose="02020400000000000000" pitchFamily="18" charset="-128"/>
              <a:ea typeface="UD デジタル 教科書体 NK-R" panose="02020400000000000000" pitchFamily="18" charset="-128"/>
            </a:endParaRPr>
          </a:p>
        </p:txBody>
      </p:sp>
      <p:pic>
        <p:nvPicPr>
          <p:cNvPr id="2050" name="Picture 2" descr="ハワイタイムマシーンZ／太平洋のど真ん中で 26.ハワイが頑張って近代化した頃の話｜へなしゅん（へなちょこ・しゅん）">
            <a:extLst>
              <a:ext uri="{FF2B5EF4-FFF2-40B4-BE49-F238E27FC236}">
                <a16:creationId xmlns:a16="http://schemas.microsoft.com/office/drawing/2014/main" id="{BE3E81E5-BB7A-4028-86A9-5D143006C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73" y="797934"/>
            <a:ext cx="5890727" cy="3088030"/>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F9A1B01D-DFEB-4AF9-B0CE-FD2C6CA16DE3}"/>
              </a:ext>
            </a:extLst>
          </p:cNvPr>
          <p:cNvSpPr txBox="1"/>
          <p:nvPr/>
        </p:nvSpPr>
        <p:spPr>
          <a:xfrm>
            <a:off x="884077" y="3840312"/>
            <a:ext cx="423843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https://note.com/henashun/n/na4a53cd4cff4</a:t>
            </a:r>
            <a:endParaRPr lang="ja-JP" altLang="en-US" sz="1200" dirty="0">
              <a:latin typeface="BIZ UDPゴシック" panose="020B0400000000000000" pitchFamily="50" charset="-128"/>
              <a:ea typeface="BIZ UDPゴシック" panose="020B0400000000000000" pitchFamily="50" charset="-128"/>
            </a:endParaRPr>
          </a:p>
        </p:txBody>
      </p:sp>
      <p:sp>
        <p:nvSpPr>
          <p:cNvPr id="29" name="テキスト ボックス 28">
            <a:extLst>
              <a:ext uri="{FF2B5EF4-FFF2-40B4-BE49-F238E27FC236}">
                <a16:creationId xmlns:a16="http://schemas.microsoft.com/office/drawing/2014/main" id="{74A9B1F8-B43B-4201-B65C-FAE7A1151FDD}"/>
              </a:ext>
            </a:extLst>
          </p:cNvPr>
          <p:cNvSpPr txBox="1"/>
          <p:nvPr/>
        </p:nvSpPr>
        <p:spPr>
          <a:xfrm>
            <a:off x="205273" y="4216804"/>
            <a:ext cx="11831217" cy="2062103"/>
          </a:xfrm>
          <a:prstGeom prst="rect">
            <a:avLst/>
          </a:prstGeom>
          <a:solidFill>
            <a:schemeClr val="accent2">
              <a:lumMod val="20000"/>
              <a:lumOff val="80000"/>
            </a:schemeClr>
          </a:solid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ハワイ事変に際し、王党派は日本の援助を求め、駐日ハワイ公使は日布修好通商条約の対等化を申し出た。</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日本政府はハワイ公使の申し出を受け入れ、両国は</a:t>
            </a:r>
            <a:r>
              <a:rPr lang="en-US" altLang="ja-JP" sz="1600" dirty="0">
                <a:latin typeface="BIZ UDPゴシック" panose="020B0400000000000000" pitchFamily="50" charset="-128"/>
                <a:ea typeface="BIZ UDPゴシック" panose="020B0400000000000000" pitchFamily="50" charset="-128"/>
              </a:rPr>
              <a:t>1893</a:t>
            </a:r>
            <a:r>
              <a:rPr lang="ja-JP" altLang="en-US" sz="1600" dirty="0">
                <a:latin typeface="BIZ UDPゴシック" panose="020B0400000000000000" pitchFamily="50" charset="-128"/>
                <a:ea typeface="BIZ UDPゴシック" panose="020B0400000000000000" pitchFamily="50" charset="-128"/>
              </a:rPr>
              <a:t>年（明治</a:t>
            </a:r>
            <a:r>
              <a:rPr lang="en-US" altLang="ja-JP" sz="1600" dirty="0">
                <a:latin typeface="BIZ UDPゴシック" panose="020B0400000000000000" pitchFamily="50" charset="-128"/>
                <a:ea typeface="BIZ UDPゴシック" panose="020B0400000000000000" pitchFamily="50" charset="-128"/>
              </a:rPr>
              <a:t>26</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4</a:t>
            </a:r>
            <a:r>
              <a:rPr lang="ja-JP" altLang="en-US" sz="1600" dirty="0">
                <a:latin typeface="BIZ UDPゴシック" panose="020B0400000000000000" pitchFamily="50" charset="-128"/>
                <a:ea typeface="BIZ UDPゴシック" panose="020B0400000000000000" pitchFamily="50" charset="-128"/>
              </a:rPr>
              <a:t>月に改正条約を締結した。</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日本政府はアメリカによるハワイ併合の動きを牽制するため、</a:t>
            </a:r>
            <a:r>
              <a:rPr lang="en-US" altLang="ja-JP" sz="1600" dirty="0">
                <a:latin typeface="BIZ UDPゴシック" panose="020B0400000000000000" pitchFamily="50" charset="-128"/>
                <a:ea typeface="BIZ UDPゴシック" panose="020B0400000000000000" pitchFamily="50" charset="-128"/>
              </a:rPr>
              <a:t>1893</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11</a:t>
            </a:r>
            <a:r>
              <a:rPr lang="ja-JP" altLang="en-US" sz="1600" dirty="0">
                <a:latin typeface="BIZ UDPゴシック" panose="020B0400000000000000" pitchFamily="50" charset="-128"/>
                <a:ea typeface="BIZ UDPゴシック" panose="020B0400000000000000" pitchFamily="50" charset="-128"/>
              </a:rPr>
              <a:t>月、邦人保護を理由に東郷平八郎率いる防護巡洋艦「浪速」他</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隻をハワイに派遣し、ホノルル軍港に停泊させてクーデター勢力を威嚇させた。この入港は米国軍艦のボストンなど三艦が停泊中の出来事であった。この行為については、女王を支持する先住ハワイ人たちが涙を流して歓喜したと言われる。日本海軍は、翌年には「浪速」を「高千穂」と交替させている。</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しかし、</a:t>
            </a:r>
            <a:r>
              <a:rPr lang="en-US" altLang="ja-JP" sz="1600" dirty="0">
                <a:latin typeface="BIZ UDPゴシック" panose="020B0400000000000000" pitchFamily="50" charset="-128"/>
                <a:ea typeface="BIZ UDPゴシック" panose="020B0400000000000000" pitchFamily="50" charset="-128"/>
              </a:rPr>
              <a:t>1894</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3</a:t>
            </a:r>
            <a:r>
              <a:rPr lang="ja-JP" altLang="en-US" sz="1600" dirty="0">
                <a:latin typeface="BIZ UDPゴシック" panose="020B0400000000000000" pitchFamily="50" charset="-128"/>
                <a:ea typeface="BIZ UDPゴシック" panose="020B0400000000000000" pitchFamily="50" charset="-128"/>
              </a:rPr>
              <a:t>月、日本政府は巡洋艦高千穂の撤収を決めた。日本の軍艦派遣は、米布併合の牽制には一定の成果をあげたものの、かつての親日的なハワイ王国政府を復活させることはできなかった。</a:t>
            </a:r>
          </a:p>
        </p:txBody>
      </p:sp>
      <p:sp>
        <p:nvSpPr>
          <p:cNvPr id="31" name="テキスト ボックス 30">
            <a:extLst>
              <a:ext uri="{FF2B5EF4-FFF2-40B4-BE49-F238E27FC236}">
                <a16:creationId xmlns:a16="http://schemas.microsoft.com/office/drawing/2014/main" id="{3E444CE9-4630-47A8-928B-BDC1BE6FF734}"/>
              </a:ext>
            </a:extLst>
          </p:cNvPr>
          <p:cNvSpPr txBox="1"/>
          <p:nvPr/>
        </p:nvSpPr>
        <p:spPr>
          <a:xfrm>
            <a:off x="3216729" y="6224511"/>
            <a:ext cx="6097554" cy="261610"/>
          </a:xfrm>
          <a:prstGeom prst="rect">
            <a:avLst/>
          </a:prstGeom>
          <a:noFill/>
        </p:spPr>
        <p:txBody>
          <a:bodyPr wrap="square">
            <a:spAutoFit/>
          </a:bodyPr>
          <a:lstStyle/>
          <a:p>
            <a:pPr algn="ctr"/>
            <a:r>
              <a:rPr lang="en-US" altLang="ja-JP" sz="1100" b="1" dirty="0">
                <a:latin typeface="BIZ UDPゴシック" panose="020B0400000000000000" pitchFamily="50" charset="-128"/>
                <a:ea typeface="BIZ UDPゴシック" panose="020B0400000000000000" pitchFamily="50" charset="-128"/>
              </a:rPr>
              <a:t>Wikipedia</a:t>
            </a:r>
            <a:r>
              <a:rPr lang="ja-JP" altLang="en-US" sz="1100" b="1" dirty="0">
                <a:latin typeface="BIZ UDPゴシック" panose="020B0400000000000000" pitchFamily="50" charset="-128"/>
                <a:ea typeface="BIZ UDPゴシック" panose="020B0400000000000000" pitchFamily="50" charset="-128"/>
              </a:rPr>
              <a:t>「ハワイ併合」より転載</a:t>
            </a:r>
          </a:p>
        </p:txBody>
      </p:sp>
      <p:pic>
        <p:nvPicPr>
          <p:cNvPr id="2052" name="Picture 4" descr="浪速 (防護巡洋艦) - Wikipedia">
            <a:extLst>
              <a:ext uri="{FF2B5EF4-FFF2-40B4-BE49-F238E27FC236}">
                <a16:creationId xmlns:a16="http://schemas.microsoft.com/office/drawing/2014/main" id="{33E6BECE-9965-4282-BBF5-F2108B454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929" y="1087882"/>
            <a:ext cx="4935422" cy="2467711"/>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4209DE75-CABC-4139-B712-8C9BB3FE3DC7}"/>
              </a:ext>
            </a:extLst>
          </p:cNvPr>
          <p:cNvSpPr txBox="1"/>
          <p:nvPr/>
        </p:nvSpPr>
        <p:spPr>
          <a:xfrm>
            <a:off x="6624929" y="3550989"/>
            <a:ext cx="4935422" cy="261610"/>
          </a:xfrm>
          <a:prstGeom prst="rect">
            <a:avLst/>
          </a:prstGeom>
          <a:noFill/>
        </p:spPr>
        <p:txBody>
          <a:bodyPr wrap="square">
            <a:spAutoFit/>
          </a:bodyPr>
          <a:lstStyle/>
          <a:p>
            <a:pPr algn="ctr"/>
            <a:r>
              <a:rPr lang="en-US" altLang="ja-JP" sz="1100" b="1" dirty="0">
                <a:latin typeface="BIZ UDPゴシック" panose="020B0400000000000000" pitchFamily="50" charset="-128"/>
                <a:ea typeface="BIZ UDPゴシック" panose="020B0400000000000000" pitchFamily="50" charset="-128"/>
              </a:rPr>
              <a:t>Wikipedia</a:t>
            </a:r>
            <a:endParaRPr lang="ja-JP" altLang="en-US" sz="1100" b="1" dirty="0">
              <a:latin typeface="BIZ UDPゴシック" panose="020B0400000000000000" pitchFamily="50" charset="-128"/>
              <a:ea typeface="BIZ UDPゴシック" panose="020B0400000000000000" pitchFamily="50" charset="-128"/>
            </a:endParaRPr>
          </a:p>
        </p:txBody>
      </p:sp>
      <p:sp>
        <p:nvSpPr>
          <p:cNvPr id="34" name="テキスト ボックス 33">
            <a:extLst>
              <a:ext uri="{FF2B5EF4-FFF2-40B4-BE49-F238E27FC236}">
                <a16:creationId xmlns:a16="http://schemas.microsoft.com/office/drawing/2014/main" id="{46417DE5-D648-48F5-849B-DE3913BDC6D0}"/>
              </a:ext>
            </a:extLst>
          </p:cNvPr>
          <p:cNvSpPr txBox="1"/>
          <p:nvPr/>
        </p:nvSpPr>
        <p:spPr>
          <a:xfrm>
            <a:off x="6624929" y="780105"/>
            <a:ext cx="4935422" cy="307777"/>
          </a:xfrm>
          <a:prstGeom prst="rect">
            <a:avLst/>
          </a:prstGeom>
          <a:noFill/>
        </p:spPr>
        <p:txBody>
          <a:bodyPr wrap="square">
            <a:spAutoFit/>
          </a:bodyPr>
          <a:lstStyle/>
          <a:p>
            <a:pPr algn="ctr"/>
            <a:r>
              <a:rPr lang="ja-JP" altLang="en-US" sz="1400" b="1" dirty="0">
                <a:latin typeface="BIZ UDPゴシック" panose="020B0400000000000000" pitchFamily="50" charset="-128"/>
                <a:ea typeface="BIZ UDPゴシック" panose="020B0400000000000000" pitchFamily="50" charset="-128"/>
              </a:rPr>
              <a:t>日本海軍 防護巡洋艦「浪速」他、</a:t>
            </a:r>
            <a:r>
              <a:rPr lang="en-US" altLang="ja-JP" sz="1400" b="1" dirty="0">
                <a:latin typeface="BIZ UDPゴシック" panose="020B0400000000000000" pitchFamily="50" charset="-128"/>
                <a:ea typeface="BIZ UDPゴシック" panose="020B0400000000000000" pitchFamily="50" charset="-128"/>
              </a:rPr>
              <a:t>2</a:t>
            </a:r>
            <a:r>
              <a:rPr lang="ja-JP" altLang="en-US" sz="1400" b="1" dirty="0">
                <a:latin typeface="BIZ UDPゴシック" panose="020B0400000000000000" pitchFamily="50" charset="-128"/>
                <a:ea typeface="BIZ UDPゴシック" panose="020B0400000000000000" pitchFamily="50" charset="-128"/>
              </a:rPr>
              <a:t>隻の艦隊をハワイ派遣</a:t>
            </a:r>
          </a:p>
        </p:txBody>
      </p:sp>
    </p:spTree>
    <p:extLst>
      <p:ext uri="{BB962C8B-B14F-4D97-AF65-F5344CB8AC3E}">
        <p14:creationId xmlns:p14="http://schemas.microsoft.com/office/powerpoint/2010/main" val="62340874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41752</TotalTime>
  <Words>2734</Words>
  <Application>Microsoft Office PowerPoint</Application>
  <PresentationFormat>ワイド画面</PresentationFormat>
  <Paragraphs>382</Paragraphs>
  <Slides>34</Slides>
  <Notes>6</Notes>
  <HiddenSlides>0</HiddenSlides>
  <MMClips>0</MMClips>
  <ScaleCrop>false</ScaleCrop>
  <HeadingPairs>
    <vt:vector size="6" baseType="variant">
      <vt:variant>
        <vt:lpstr>使用されているフォント</vt:lpstr>
      </vt:variant>
      <vt:variant>
        <vt:i4>18</vt:i4>
      </vt:variant>
      <vt:variant>
        <vt:lpstr>テーマ</vt:lpstr>
      </vt:variant>
      <vt:variant>
        <vt:i4>1</vt:i4>
      </vt:variant>
      <vt:variant>
        <vt:lpstr>スライド タイトル</vt:lpstr>
      </vt:variant>
      <vt:variant>
        <vt:i4>34</vt:i4>
      </vt:variant>
    </vt:vector>
  </HeadingPairs>
  <TitlesOfParts>
    <vt:vector size="53" baseType="lpstr">
      <vt:lpstr>BIZ UDPゴシック</vt:lpstr>
      <vt:lpstr>BIZ UDP明朝 Medium</vt:lpstr>
      <vt:lpstr>BIZ UDゴシック</vt:lpstr>
      <vt:lpstr>BIZ UD明朝 Medium</vt:lpstr>
      <vt:lpstr>HG丸ｺﾞｼｯｸM-PRO</vt:lpstr>
      <vt:lpstr>HYHeadLine-Medium</vt:lpstr>
      <vt:lpstr>Meiryo UI</vt:lpstr>
      <vt:lpstr>UD デジタル 教科書体 NK-B</vt:lpstr>
      <vt:lpstr>UD デジタル 教科書体 NK-B</vt:lpstr>
      <vt:lpstr>UD デジタル 教科書体 NK-R</vt:lpstr>
      <vt:lpstr>UD デジタル 教科書体 N-R</vt:lpstr>
      <vt:lpstr>Meiryo</vt:lpstr>
      <vt:lpstr>游ゴシック</vt:lpstr>
      <vt:lpstr>游ゴシック Light</vt:lpstr>
      <vt:lpstr>72 Black</vt:lpstr>
      <vt:lpstr>Amasis MT Pro Black</vt:lpstr>
      <vt:lpstr>Arial</vt:lpstr>
      <vt:lpstr>Helvetica</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未来を予測するには、現在を知ること。現在を知るには、過去を知らねばならぬ</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181</cp:revision>
  <cp:lastPrinted>2023-07-25T02:16:56Z</cp:lastPrinted>
  <dcterms:created xsi:type="dcterms:W3CDTF">2023-03-29T00:02:56Z</dcterms:created>
  <dcterms:modified xsi:type="dcterms:W3CDTF">2023-07-26T06:48:16Z</dcterms:modified>
</cp:coreProperties>
</file>